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33" r:id="rId1"/>
  </p:sldMasterIdLst>
  <p:notesMasterIdLst>
    <p:notesMasterId r:id="rId45"/>
  </p:notesMasterIdLst>
  <p:handoutMasterIdLst>
    <p:handoutMasterId r:id="rId46"/>
  </p:handoutMasterIdLst>
  <p:sldIdLst>
    <p:sldId id="259" r:id="rId2"/>
    <p:sldId id="397" r:id="rId3"/>
    <p:sldId id="392" r:id="rId4"/>
    <p:sldId id="393" r:id="rId5"/>
    <p:sldId id="394" r:id="rId6"/>
    <p:sldId id="395"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 id="378" r:id="rId24"/>
    <p:sldId id="379" r:id="rId25"/>
    <p:sldId id="319" r:id="rId26"/>
    <p:sldId id="320" r:id="rId27"/>
    <p:sldId id="322" r:id="rId28"/>
    <p:sldId id="323" r:id="rId29"/>
    <p:sldId id="324" r:id="rId30"/>
    <p:sldId id="318" r:id="rId31"/>
    <p:sldId id="325" r:id="rId32"/>
    <p:sldId id="326" r:id="rId33"/>
    <p:sldId id="327" r:id="rId34"/>
    <p:sldId id="328" r:id="rId35"/>
    <p:sldId id="329" r:id="rId36"/>
    <p:sldId id="387" r:id="rId37"/>
    <p:sldId id="380" r:id="rId38"/>
    <p:sldId id="398" r:id="rId39"/>
    <p:sldId id="399" r:id="rId40"/>
    <p:sldId id="400" r:id="rId41"/>
    <p:sldId id="401" r:id="rId42"/>
    <p:sldId id="402" r:id="rId43"/>
    <p:sldId id="403"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008" autoAdjust="0"/>
  </p:normalViewPr>
  <p:slideViewPr>
    <p:cSldViewPr snapToGrid="0" snapToObjects="1">
      <p:cViewPr varScale="1">
        <p:scale>
          <a:sx n="114" d="100"/>
          <a:sy n="114" d="100"/>
        </p:scale>
        <p:origin x="156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3E07CC-2CC5-9544-BC2F-4F0ED8E9AF3D}" type="datetimeFigureOut">
              <a:rPr lang="en-US" smtClean="0"/>
              <a:t>6/13/18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6B5B1C-6879-424F-B707-03D2E287DDA9}" type="slidenum">
              <a:rPr lang="en-US" smtClean="0"/>
              <a:t>‹#›</a:t>
            </a:fld>
            <a:endParaRPr lang="en-US"/>
          </a:p>
        </p:txBody>
      </p:sp>
    </p:spTree>
    <p:extLst>
      <p:ext uri="{BB962C8B-B14F-4D97-AF65-F5344CB8AC3E}">
        <p14:creationId xmlns:p14="http://schemas.microsoft.com/office/powerpoint/2010/main" val="546369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EFD637-6BC5-2440-B543-203527602442}" type="datetimeFigureOut">
              <a:rPr lang="en-US" smtClean="0"/>
              <a:t>6/13/18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2B299-B261-424B-8E38-3A00D5C523E9}" type="slidenum">
              <a:rPr lang="en-US" smtClean="0"/>
              <a:t>‹#›</a:t>
            </a:fld>
            <a:endParaRPr lang="en-US"/>
          </a:p>
        </p:txBody>
      </p:sp>
    </p:spTree>
    <p:extLst>
      <p:ext uri="{BB962C8B-B14F-4D97-AF65-F5344CB8AC3E}">
        <p14:creationId xmlns:p14="http://schemas.microsoft.com/office/powerpoint/2010/main" val="29400033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8AD460-DD34-D042-9241-45E08E6BC6E3}" type="datetimeFigureOut">
              <a:rPr lang="en-US" smtClean="0"/>
              <a:t>6/13/18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8AD460-DD34-D042-9241-45E08E6BC6E3}" type="datetimeFigureOut">
              <a:rPr lang="en-US" smtClean="0"/>
              <a:t>6/13/18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90D1B-5EB7-6B43-8A86-9D54CEDC455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8AD460-DD34-D042-9241-45E08E6BC6E3}" type="datetimeFigureOut">
              <a:rPr lang="en-US" smtClean="0"/>
              <a:t>6/13/18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90D1B-5EB7-6B43-8A86-9D54CEDC455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8AD460-DD34-D042-9241-45E08E6BC6E3}" type="datetimeFigureOut">
              <a:rPr lang="en-US" smtClean="0"/>
              <a:t>6/13/18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90D1B-5EB7-6B43-8A86-9D54CEDC455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AD460-DD34-D042-9241-45E08E6BC6E3}" type="datetimeFigureOut">
              <a:rPr lang="en-US" smtClean="0"/>
              <a:t>6/13/18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90D1B-5EB7-6B43-8A86-9D54CEDC455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8AD460-DD34-D042-9241-45E08E6BC6E3}" type="datetimeFigureOut">
              <a:rPr lang="en-US" smtClean="0"/>
              <a:t>6/13/18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90D1B-5EB7-6B43-8A86-9D54CEDC455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8AD460-DD34-D042-9241-45E08E6BC6E3}" type="datetimeFigureOut">
              <a:rPr lang="en-US" smtClean="0"/>
              <a:t>6/13/18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90D1B-5EB7-6B43-8A86-9D54CEDC455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8AD460-DD34-D042-9241-45E08E6BC6E3}" type="datetimeFigureOut">
              <a:rPr lang="en-US" smtClean="0"/>
              <a:t>6/13/18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90D1B-5EB7-6B43-8A86-9D54CEDC455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AD460-DD34-D042-9241-45E08E6BC6E3}" type="datetimeFigureOut">
              <a:rPr lang="en-US" smtClean="0"/>
              <a:t>6/13/18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90D1B-5EB7-6B43-8A86-9D54CEDC455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8AD460-DD34-D042-9241-45E08E6BC6E3}" type="datetimeFigureOut">
              <a:rPr lang="en-US" smtClean="0"/>
              <a:t>6/13/18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90D1B-5EB7-6B43-8A86-9D54CEDC4551}"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D8AD460-DD34-D042-9241-45E08E6BC6E3}" type="datetimeFigureOut">
              <a:rPr lang="en-US" smtClean="0"/>
              <a:t>6/13/18</a:t>
            </a:fld>
            <a:endParaRPr lang="en-US"/>
          </a:p>
        </p:txBody>
      </p:sp>
      <p:sp>
        <p:nvSpPr>
          <p:cNvPr id="9" name="Slide Number Placeholder 8"/>
          <p:cNvSpPr>
            <a:spLocks noGrp="1"/>
          </p:cNvSpPr>
          <p:nvPr>
            <p:ph type="sldNum" sz="quarter" idx="11"/>
          </p:nvPr>
        </p:nvSpPr>
        <p:spPr/>
        <p:txBody>
          <a:bodyPr/>
          <a:lstStyle/>
          <a:p>
            <a:fld id="{44390D1B-5EB7-6B43-8A86-9D54CEDC455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4390D1B-5EB7-6B43-8A86-9D54CEDC4551}"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D8AD460-DD34-D042-9241-45E08E6BC6E3}" type="datetimeFigureOut">
              <a:rPr lang="en-US" smtClean="0"/>
              <a:t>6/13/18</a:t>
            </a:fld>
            <a:endParaRPr lang="en-US"/>
          </a:p>
        </p:txBody>
      </p:sp>
    </p:spTree>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avemcevoy.weebly.com/imsangers2018.html" TargetMode="External"/><Relationship Id="rId2" Type="http://schemas.openxmlformats.org/officeDocument/2006/relationships/hyperlink" Target="mailto:mcevoydm@appstate.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61534" y="469900"/>
            <a:ext cx="6206066" cy="3897410"/>
          </a:xfrm>
          <a:prstGeom prst="rect">
            <a:avLst/>
          </a:prstGeom>
        </p:spPr>
      </p:pic>
      <p:sp>
        <p:nvSpPr>
          <p:cNvPr id="7" name="Title 1"/>
          <p:cNvSpPr>
            <a:spLocks noGrp="1"/>
          </p:cNvSpPr>
          <p:nvPr>
            <p:ph type="ctrTitle"/>
          </p:nvPr>
        </p:nvSpPr>
        <p:spPr>
          <a:xfrm>
            <a:off x="685800" y="3249861"/>
            <a:ext cx="7543800" cy="2593975"/>
          </a:xfrm>
        </p:spPr>
        <p:txBody>
          <a:bodyPr/>
          <a:lstStyle/>
          <a:p>
            <a:r>
              <a:rPr lang="en-US" sz="4400" dirty="0">
                <a:latin typeface="Adobe Caslon Pro"/>
                <a:cs typeface="Adobe Caslon Pro"/>
              </a:rPr>
              <a:t>International Monetary Systems</a:t>
            </a:r>
          </a:p>
        </p:txBody>
      </p:sp>
      <p:sp>
        <p:nvSpPr>
          <p:cNvPr id="8" name="Subtitle 2"/>
          <p:cNvSpPr>
            <a:spLocks noGrp="1"/>
          </p:cNvSpPr>
          <p:nvPr>
            <p:ph type="subTitle" idx="1"/>
          </p:nvPr>
        </p:nvSpPr>
        <p:spPr>
          <a:xfrm>
            <a:off x="685799" y="5827189"/>
            <a:ext cx="8284341" cy="1027098"/>
          </a:xfrm>
        </p:spPr>
        <p:txBody>
          <a:bodyPr>
            <a:noAutofit/>
          </a:bodyPr>
          <a:lstStyle/>
          <a:p>
            <a:r>
              <a:rPr lang="en-US" sz="2400" dirty="0"/>
              <a:t>Topic: Trade Balances and Basics of Exchange Rates</a:t>
            </a:r>
          </a:p>
          <a:p>
            <a:endParaRPr lang="en-US" sz="1800" dirty="0"/>
          </a:p>
        </p:txBody>
      </p:sp>
    </p:spTree>
    <p:extLst>
      <p:ext uri="{BB962C8B-B14F-4D97-AF65-F5344CB8AC3E}">
        <p14:creationId xmlns:p14="http://schemas.microsoft.com/office/powerpoint/2010/main" val="3641475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Current Account (CA)</a:t>
            </a:r>
          </a:p>
        </p:txBody>
      </p:sp>
      <p:sp>
        <p:nvSpPr>
          <p:cNvPr id="3" name="Content Placeholder 2"/>
          <p:cNvSpPr>
            <a:spLocks noGrp="1"/>
          </p:cNvSpPr>
          <p:nvPr>
            <p:ph idx="1"/>
          </p:nvPr>
        </p:nvSpPr>
        <p:spPr>
          <a:xfrm>
            <a:off x="457200" y="1600199"/>
            <a:ext cx="8124018" cy="5000415"/>
          </a:xfrm>
        </p:spPr>
        <p:txBody>
          <a:bodyPr>
            <a:normAutofit/>
          </a:bodyPr>
          <a:lstStyle/>
          <a:p>
            <a:pPr marL="114300" lvl="1" indent="0">
              <a:buClr>
                <a:schemeClr val="accent1"/>
              </a:buClr>
              <a:buNone/>
            </a:pPr>
            <a:r>
              <a:rPr lang="en-US" sz="2400" dirty="0"/>
              <a:t>Summary of the flow of funds due to purchases of </a:t>
            </a:r>
            <a:r>
              <a:rPr lang="en-US" sz="2400" b="1" i="1" dirty="0"/>
              <a:t>goods or services, flows of income </a:t>
            </a:r>
            <a:r>
              <a:rPr lang="en-US" sz="2400" dirty="0"/>
              <a:t>from financial assets and</a:t>
            </a:r>
            <a:r>
              <a:rPr lang="en-US" sz="2400" b="1" i="1" dirty="0"/>
              <a:t> transfers. </a:t>
            </a:r>
            <a:endParaRPr lang="en-US" b="1" u="sng" dirty="0"/>
          </a:p>
          <a:p>
            <a:endParaRPr lang="en-US" b="1" u="sng" dirty="0"/>
          </a:p>
          <a:p>
            <a:r>
              <a:rPr lang="en-US" b="1" u="sng" dirty="0"/>
              <a:t>Trade Balance:</a:t>
            </a:r>
            <a:r>
              <a:rPr lang="en-US" dirty="0"/>
              <a:t> Value of Exports – Imports of goods and services</a:t>
            </a:r>
          </a:p>
          <a:p>
            <a:endParaRPr lang="en-US" dirty="0"/>
          </a:p>
          <a:p>
            <a:r>
              <a:rPr lang="en-US" b="1" u="sng" dirty="0"/>
              <a:t>Net Factor Income</a:t>
            </a:r>
            <a:r>
              <a:rPr lang="en-US" dirty="0"/>
              <a:t>: Inflows – Outflows of income (interest and dividend payments) on financial assets (securities)</a:t>
            </a:r>
          </a:p>
          <a:p>
            <a:endParaRPr lang="en-US" dirty="0"/>
          </a:p>
          <a:p>
            <a:r>
              <a:rPr lang="en-US" b="1" u="sng" dirty="0"/>
              <a:t>Net Unilateral Transfers</a:t>
            </a:r>
            <a:r>
              <a:rPr lang="en-US" dirty="0"/>
              <a:t>: Aid/Transfers/Gifts Received –  those Given</a:t>
            </a:r>
          </a:p>
          <a:p>
            <a:endParaRPr lang="en-US" dirty="0"/>
          </a:p>
          <a:p>
            <a:endParaRPr lang="en-US" dirty="0"/>
          </a:p>
          <a:p>
            <a:endParaRPr lang="en-US" b="1" u="sng" dirty="0"/>
          </a:p>
          <a:p>
            <a:endParaRPr lang="en-US" b="1" u="sng" dirty="0"/>
          </a:p>
        </p:txBody>
      </p:sp>
    </p:spTree>
    <p:extLst>
      <p:ext uri="{BB962C8B-B14F-4D97-AF65-F5344CB8AC3E}">
        <p14:creationId xmlns:p14="http://schemas.microsoft.com/office/powerpoint/2010/main" val="2798684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rotWithShape="1">
          <a:blip r:embed="rId2" cstate="print"/>
          <a:srcRect r="2206"/>
          <a:stretch/>
        </p:blipFill>
        <p:spPr bwMode="auto">
          <a:xfrm>
            <a:off x="559696" y="468691"/>
            <a:ext cx="7675196" cy="6042429"/>
          </a:xfrm>
          <a:prstGeom prst="rect">
            <a:avLst/>
          </a:prstGeom>
          <a:noFill/>
          <a:ln w="9525">
            <a:noFill/>
            <a:miter lim="800000"/>
            <a:headEnd/>
            <a:tailEnd/>
          </a:ln>
        </p:spPr>
      </p:pic>
    </p:spTree>
    <p:extLst>
      <p:ext uri="{BB962C8B-B14F-4D97-AF65-F5344CB8AC3E}">
        <p14:creationId xmlns:p14="http://schemas.microsoft.com/office/powerpoint/2010/main" val="3385092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7942" cy="1143000"/>
          </a:xfrm>
        </p:spPr>
        <p:txBody>
          <a:bodyPr/>
          <a:lstStyle/>
          <a:p>
            <a:r>
              <a:rPr lang="en-US" sz="3200" dirty="0"/>
              <a:t>Current Account Examples (French perspective)</a:t>
            </a:r>
          </a:p>
        </p:txBody>
      </p:sp>
      <p:sp>
        <p:nvSpPr>
          <p:cNvPr id="3" name="Content Placeholder 2"/>
          <p:cNvSpPr>
            <a:spLocks noGrp="1"/>
          </p:cNvSpPr>
          <p:nvPr>
            <p:ph idx="1"/>
          </p:nvPr>
        </p:nvSpPr>
        <p:spPr/>
        <p:txBody>
          <a:bodyPr/>
          <a:lstStyle/>
          <a:p>
            <a:pPr marL="114300" indent="0">
              <a:buNone/>
            </a:pPr>
            <a:r>
              <a:rPr lang="en-US" b="1" i="1" dirty="0"/>
              <a:t>Where do each of these transactions get recorded?</a:t>
            </a:r>
          </a:p>
          <a:p>
            <a:endParaRPr lang="en-US" dirty="0"/>
          </a:p>
          <a:p>
            <a:r>
              <a:rPr lang="en-US" dirty="0"/>
              <a:t>French citizens earning dividends from U.S. stock</a:t>
            </a:r>
          </a:p>
          <a:p>
            <a:endParaRPr lang="en-US" dirty="0"/>
          </a:p>
          <a:p>
            <a:r>
              <a:rPr lang="en-US" dirty="0"/>
              <a:t>French citizens buy computers from Japan online</a:t>
            </a:r>
          </a:p>
          <a:p>
            <a:endParaRPr lang="en-US" dirty="0"/>
          </a:p>
          <a:p>
            <a:r>
              <a:rPr lang="en-US" dirty="0"/>
              <a:t>Bank of France pays an interest payment to investment held by a German company</a:t>
            </a:r>
          </a:p>
          <a:p>
            <a:endParaRPr lang="en-US" dirty="0"/>
          </a:p>
          <a:p>
            <a:r>
              <a:rPr lang="en-US" dirty="0"/>
              <a:t>Peugeot buys parts from a Swedish manufacturer</a:t>
            </a:r>
          </a:p>
          <a:p>
            <a:endParaRPr lang="en-US" dirty="0"/>
          </a:p>
          <a:p>
            <a:r>
              <a:rPr lang="en-US" dirty="0"/>
              <a:t>French government sends financial aid to Haiti after hurricane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82129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6-11 at 9.35.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0" y="1397000"/>
            <a:ext cx="8839076" cy="3914282"/>
          </a:xfrm>
          <a:prstGeom prst="rect">
            <a:avLst/>
          </a:prstGeom>
        </p:spPr>
      </p:pic>
    </p:spTree>
    <p:extLst>
      <p:ext uri="{BB962C8B-B14F-4D97-AF65-F5344CB8AC3E}">
        <p14:creationId xmlns:p14="http://schemas.microsoft.com/office/powerpoint/2010/main" val="1171047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France – Imports (2016)</a:t>
            </a:r>
          </a:p>
        </p:txBody>
      </p:sp>
      <p:pic>
        <p:nvPicPr>
          <p:cNvPr id="4" name="Picture 3" descr="Screen Shot 2017-06-13 at 8.43.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125" y="1798839"/>
            <a:ext cx="8643399" cy="4590094"/>
          </a:xfrm>
          <a:prstGeom prst="rect">
            <a:avLst/>
          </a:prstGeom>
        </p:spPr>
      </p:pic>
    </p:spTree>
    <p:extLst>
      <p:ext uri="{BB962C8B-B14F-4D97-AF65-F5344CB8AC3E}">
        <p14:creationId xmlns:p14="http://schemas.microsoft.com/office/powerpoint/2010/main" val="2947608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7620000" cy="1143000"/>
          </a:xfrm>
        </p:spPr>
        <p:txBody>
          <a:bodyPr/>
          <a:lstStyle/>
          <a:p>
            <a:r>
              <a:rPr lang="en-US" sz="3200" dirty="0"/>
              <a:t>France – Imports (2016) – by country</a:t>
            </a:r>
          </a:p>
        </p:txBody>
      </p:sp>
      <p:pic>
        <p:nvPicPr>
          <p:cNvPr id="5" name="Picture 4" descr="Screen Shot 2017-06-13 at 8.47.3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0064"/>
            <a:ext cx="9144000" cy="4363127"/>
          </a:xfrm>
          <a:prstGeom prst="rect">
            <a:avLst/>
          </a:prstGeom>
        </p:spPr>
      </p:pic>
    </p:spTree>
    <p:extLst>
      <p:ext uri="{BB962C8B-B14F-4D97-AF65-F5344CB8AC3E}">
        <p14:creationId xmlns:p14="http://schemas.microsoft.com/office/powerpoint/2010/main" val="4192827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7620000" cy="1143000"/>
          </a:xfrm>
        </p:spPr>
        <p:txBody>
          <a:bodyPr/>
          <a:lstStyle/>
          <a:p>
            <a:r>
              <a:rPr lang="en-US" sz="3200" dirty="0"/>
              <a:t>France – Exports (2016)</a:t>
            </a:r>
          </a:p>
        </p:txBody>
      </p:sp>
      <p:pic>
        <p:nvPicPr>
          <p:cNvPr id="5" name="Picture 4" descr="Screen Shot 2017-06-13 at 8.44.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6832"/>
            <a:ext cx="9144000" cy="4832101"/>
          </a:xfrm>
          <a:prstGeom prst="rect">
            <a:avLst/>
          </a:prstGeom>
        </p:spPr>
      </p:pic>
    </p:spTree>
    <p:extLst>
      <p:ext uri="{BB962C8B-B14F-4D97-AF65-F5344CB8AC3E}">
        <p14:creationId xmlns:p14="http://schemas.microsoft.com/office/powerpoint/2010/main" val="2898183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6-13 at 8.49.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6020"/>
            <a:ext cx="9144000" cy="4375230"/>
          </a:xfrm>
          <a:prstGeom prst="rect">
            <a:avLst/>
          </a:prstGeom>
        </p:spPr>
      </p:pic>
      <p:sp>
        <p:nvSpPr>
          <p:cNvPr id="5" name="Title 1"/>
          <p:cNvSpPr>
            <a:spLocks noGrp="1"/>
          </p:cNvSpPr>
          <p:nvPr>
            <p:ph type="title"/>
          </p:nvPr>
        </p:nvSpPr>
        <p:spPr>
          <a:xfrm>
            <a:off x="457200" y="274638"/>
            <a:ext cx="7620000" cy="1143000"/>
          </a:xfrm>
        </p:spPr>
        <p:txBody>
          <a:bodyPr/>
          <a:lstStyle/>
          <a:p>
            <a:r>
              <a:rPr lang="en-US" sz="3200" dirty="0"/>
              <a:t>France – Exports (2016)</a:t>
            </a:r>
          </a:p>
        </p:txBody>
      </p:sp>
    </p:spTree>
    <p:extLst>
      <p:ext uri="{BB962C8B-B14F-4D97-AF65-F5344CB8AC3E}">
        <p14:creationId xmlns:p14="http://schemas.microsoft.com/office/powerpoint/2010/main" val="327041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72718"/>
            <a:ext cx="7620000" cy="2094604"/>
          </a:xfrm>
        </p:spPr>
        <p:txBody>
          <a:bodyPr/>
          <a:lstStyle/>
          <a:p>
            <a:r>
              <a:rPr lang="en-US" sz="2400" dirty="0">
                <a:solidFill>
                  <a:srgbClr val="000000"/>
                </a:solidFill>
              </a:rPr>
              <a:t>Since 2004, France has been recording trade deficits due the gradual erosion of manufactured exports, the appreciation of the EUR and the increasing dependency on imports of fuel (was once as high as 17 percent of total imports). </a:t>
            </a:r>
          </a:p>
          <a:p>
            <a:endParaRPr lang="en-US" dirty="0"/>
          </a:p>
        </p:txBody>
      </p:sp>
    </p:spTree>
    <p:extLst>
      <p:ext uri="{BB962C8B-B14F-4D97-AF65-F5344CB8AC3E}">
        <p14:creationId xmlns:p14="http://schemas.microsoft.com/office/powerpoint/2010/main" val="2056655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6-13 at 10.05.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2200"/>
            <a:ext cx="9144000" cy="4663318"/>
          </a:xfrm>
          <a:prstGeom prst="rect">
            <a:avLst/>
          </a:prstGeom>
        </p:spPr>
      </p:pic>
      <p:sp>
        <p:nvSpPr>
          <p:cNvPr id="5" name="Title 1"/>
          <p:cNvSpPr>
            <a:spLocks noGrp="1"/>
          </p:cNvSpPr>
          <p:nvPr>
            <p:ph type="title"/>
          </p:nvPr>
        </p:nvSpPr>
        <p:spPr>
          <a:xfrm>
            <a:off x="457200" y="274638"/>
            <a:ext cx="7620000" cy="1143000"/>
          </a:xfrm>
        </p:spPr>
        <p:txBody>
          <a:bodyPr/>
          <a:lstStyle/>
          <a:p>
            <a:r>
              <a:rPr lang="en-US" sz="3200" dirty="0"/>
              <a:t>US – Imports (2016)</a:t>
            </a:r>
          </a:p>
        </p:txBody>
      </p:sp>
    </p:spTree>
    <p:extLst>
      <p:ext uri="{BB962C8B-B14F-4D97-AF65-F5344CB8AC3E}">
        <p14:creationId xmlns:p14="http://schemas.microsoft.com/office/powerpoint/2010/main" val="2015403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Contact Information and website</a:t>
            </a:r>
          </a:p>
        </p:txBody>
      </p:sp>
      <p:sp>
        <p:nvSpPr>
          <p:cNvPr id="3" name="Content Placeholder 2"/>
          <p:cNvSpPr>
            <a:spLocks noGrp="1"/>
          </p:cNvSpPr>
          <p:nvPr>
            <p:ph idx="1"/>
          </p:nvPr>
        </p:nvSpPr>
        <p:spPr>
          <a:xfrm>
            <a:off x="457199" y="1600200"/>
            <a:ext cx="8283039" cy="4800600"/>
          </a:xfrm>
        </p:spPr>
        <p:txBody>
          <a:bodyPr>
            <a:normAutofit/>
          </a:bodyPr>
          <a:lstStyle/>
          <a:p>
            <a:r>
              <a:rPr lang="en-US" dirty="0"/>
              <a:t>Dr. Dave McEvoy</a:t>
            </a:r>
          </a:p>
          <a:p>
            <a:r>
              <a:rPr lang="en-US" dirty="0"/>
              <a:t>Associate Professor of Economics</a:t>
            </a:r>
          </a:p>
          <a:p>
            <a:r>
              <a:rPr lang="en-US" dirty="0"/>
              <a:t>Appalachian State University, NC 28608</a:t>
            </a:r>
          </a:p>
          <a:p>
            <a:endParaRPr lang="en-US" dirty="0"/>
          </a:p>
          <a:p>
            <a:r>
              <a:rPr lang="en-US" dirty="0"/>
              <a:t>Email: </a:t>
            </a:r>
            <a:r>
              <a:rPr lang="en-US" dirty="0">
                <a:hlinkClick r:id="rId2"/>
              </a:rPr>
              <a:t>mcevoydm@appstate.edu</a:t>
            </a:r>
            <a:endParaRPr lang="en-US" dirty="0"/>
          </a:p>
          <a:p>
            <a:endParaRPr lang="en-US" dirty="0"/>
          </a:p>
          <a:p>
            <a:endParaRPr lang="en-US" dirty="0"/>
          </a:p>
          <a:p>
            <a:r>
              <a:rPr lang="en-US" dirty="0"/>
              <a:t>Course Website: </a:t>
            </a:r>
            <a:r>
              <a:rPr lang="en-US" b="1" dirty="0" err="1">
                <a:hlinkClick r:id="rId3"/>
              </a:rPr>
              <a:t>davemcevoy.weebly.com</a:t>
            </a:r>
            <a:r>
              <a:rPr lang="en-US" b="1" dirty="0">
                <a:hlinkClick r:id="rId3"/>
              </a:rPr>
              <a:t>/imsangers2018.html</a:t>
            </a:r>
            <a:endParaRPr lang="en-US" b="1" dirty="0"/>
          </a:p>
          <a:p>
            <a:endParaRPr lang="en-US" dirty="0"/>
          </a:p>
        </p:txBody>
      </p:sp>
    </p:spTree>
    <p:extLst>
      <p:ext uri="{BB962C8B-B14F-4D97-AF65-F5344CB8AC3E}">
        <p14:creationId xmlns:p14="http://schemas.microsoft.com/office/powerpoint/2010/main" val="269330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7620000" cy="1143000"/>
          </a:xfrm>
        </p:spPr>
        <p:txBody>
          <a:bodyPr/>
          <a:lstStyle/>
          <a:p>
            <a:r>
              <a:rPr lang="en-US" sz="3200" dirty="0"/>
              <a:t>US –Exports (2016)</a:t>
            </a:r>
          </a:p>
        </p:txBody>
      </p:sp>
      <p:pic>
        <p:nvPicPr>
          <p:cNvPr id="2" name="Picture 1" descr="Screen Shot 2017-06-13 at 10.06.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8"/>
            <a:ext cx="9144000" cy="4715460"/>
          </a:xfrm>
          <a:prstGeom prst="rect">
            <a:avLst/>
          </a:prstGeom>
        </p:spPr>
      </p:pic>
    </p:spTree>
    <p:extLst>
      <p:ext uri="{BB962C8B-B14F-4D97-AF65-F5344CB8AC3E}">
        <p14:creationId xmlns:p14="http://schemas.microsoft.com/office/powerpoint/2010/main" val="2098473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Financial Account </a:t>
            </a:r>
          </a:p>
        </p:txBody>
      </p:sp>
      <p:sp>
        <p:nvSpPr>
          <p:cNvPr id="3" name="Content Placeholder 2"/>
          <p:cNvSpPr>
            <a:spLocks noGrp="1"/>
          </p:cNvSpPr>
          <p:nvPr>
            <p:ph idx="1"/>
          </p:nvPr>
        </p:nvSpPr>
        <p:spPr/>
        <p:txBody>
          <a:bodyPr/>
          <a:lstStyle/>
          <a:p>
            <a:r>
              <a:rPr lang="en-US" dirty="0"/>
              <a:t> Sales of assets to foreigners (+) -- purchases of assets located abroad (-) (e.g. purchasing a residence abroad) </a:t>
            </a:r>
          </a:p>
          <a:p>
            <a:endParaRPr lang="en-US" dirty="0"/>
          </a:p>
          <a:p>
            <a:r>
              <a:rPr lang="en-US" dirty="0"/>
              <a:t>Foreign Direct Investment (FDI)</a:t>
            </a:r>
          </a:p>
          <a:p>
            <a:endParaRPr lang="en-US" dirty="0"/>
          </a:p>
          <a:p>
            <a:r>
              <a:rPr lang="en-US" dirty="0"/>
              <a:t>Government held reserves of foreign currencies</a:t>
            </a:r>
          </a:p>
          <a:p>
            <a:endParaRPr lang="en-US" dirty="0"/>
          </a:p>
          <a:p>
            <a:endParaRPr lang="en-US" dirty="0"/>
          </a:p>
          <a:p>
            <a:endParaRPr lang="en-US" dirty="0"/>
          </a:p>
        </p:txBody>
      </p:sp>
    </p:spTree>
    <p:extLst>
      <p:ext uri="{BB962C8B-B14F-4D97-AF65-F5344CB8AC3E}">
        <p14:creationId xmlns:p14="http://schemas.microsoft.com/office/powerpoint/2010/main" val="1522860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FDI Balance – France (most recent 5 years)</a:t>
            </a:r>
          </a:p>
        </p:txBody>
      </p:sp>
      <p:pic>
        <p:nvPicPr>
          <p:cNvPr id="4" name="Picture 3" descr="Screen Shot 2017-06-13 at 9.19.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036" y="1832289"/>
            <a:ext cx="8557601" cy="3632944"/>
          </a:xfrm>
          <a:prstGeom prst="rect">
            <a:avLst/>
          </a:prstGeom>
        </p:spPr>
      </p:pic>
    </p:spTree>
    <p:extLst>
      <p:ext uri="{BB962C8B-B14F-4D97-AF65-F5344CB8AC3E}">
        <p14:creationId xmlns:p14="http://schemas.microsoft.com/office/powerpoint/2010/main" val="2048786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Capital Account</a:t>
            </a:r>
          </a:p>
        </p:txBody>
      </p:sp>
      <p:sp>
        <p:nvSpPr>
          <p:cNvPr id="3" name="Content Placeholder 2"/>
          <p:cNvSpPr>
            <a:spLocks noGrp="1"/>
          </p:cNvSpPr>
          <p:nvPr>
            <p:ph idx="1"/>
          </p:nvPr>
        </p:nvSpPr>
        <p:spPr/>
        <p:txBody>
          <a:bodyPr/>
          <a:lstStyle/>
          <a:p>
            <a:r>
              <a:rPr lang="en-US" dirty="0"/>
              <a:t>These include </a:t>
            </a:r>
            <a:r>
              <a:rPr lang="en-US" u="sng" dirty="0"/>
              <a:t>non-produced</a:t>
            </a:r>
            <a:r>
              <a:rPr lang="en-US" dirty="0"/>
              <a:t>, </a:t>
            </a:r>
            <a:r>
              <a:rPr lang="en-US" u="sng" dirty="0"/>
              <a:t>non-financial </a:t>
            </a:r>
            <a:r>
              <a:rPr lang="en-US" dirty="0"/>
              <a:t>exchange of assets between countries.</a:t>
            </a:r>
          </a:p>
          <a:p>
            <a:endParaRPr lang="en-US" dirty="0"/>
          </a:p>
          <a:p>
            <a:r>
              <a:rPr lang="en-US" dirty="0"/>
              <a:t>Purchasing a foreign trademark </a:t>
            </a:r>
          </a:p>
          <a:p>
            <a:endParaRPr lang="en-US" dirty="0"/>
          </a:p>
          <a:p>
            <a:r>
              <a:rPr lang="en-US" dirty="0"/>
              <a:t>Purchasing drilling rights from another country</a:t>
            </a:r>
          </a:p>
          <a:p>
            <a:endParaRPr lang="en-US" dirty="0"/>
          </a:p>
          <a:p>
            <a:r>
              <a:rPr lang="en-US" dirty="0"/>
              <a:t>Charity gifts</a:t>
            </a:r>
          </a:p>
          <a:p>
            <a:endParaRPr lang="en-US" dirty="0"/>
          </a:p>
          <a:p>
            <a:r>
              <a:rPr lang="en-US" dirty="0"/>
              <a:t>Debt forgiveness</a:t>
            </a:r>
          </a:p>
          <a:p>
            <a:endParaRPr lang="en-US" dirty="0"/>
          </a:p>
          <a:p>
            <a:pPr marL="114300" indent="0">
              <a:buNone/>
            </a:pPr>
            <a:endParaRPr lang="en-US" dirty="0"/>
          </a:p>
          <a:p>
            <a:endParaRPr lang="en-US" dirty="0"/>
          </a:p>
        </p:txBody>
      </p:sp>
    </p:spTree>
    <p:extLst>
      <p:ext uri="{BB962C8B-B14F-4D97-AF65-F5344CB8AC3E}">
        <p14:creationId xmlns:p14="http://schemas.microsoft.com/office/powerpoint/2010/main" val="2398069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24" y="1984902"/>
            <a:ext cx="7620000" cy="1143000"/>
          </a:xfrm>
        </p:spPr>
        <p:txBody>
          <a:bodyPr/>
          <a:lstStyle/>
          <a:p>
            <a:r>
              <a:rPr lang="en-US" sz="3200" dirty="0"/>
              <a:t>Facilitating trade between countries: </a:t>
            </a:r>
            <a:r>
              <a:rPr lang="en-US" sz="3200" b="1" dirty="0"/>
              <a:t>Currencies and exchange rates</a:t>
            </a:r>
          </a:p>
        </p:txBody>
      </p:sp>
    </p:spTree>
    <p:extLst>
      <p:ext uri="{BB962C8B-B14F-4D97-AF65-F5344CB8AC3E}">
        <p14:creationId xmlns:p14="http://schemas.microsoft.com/office/powerpoint/2010/main" val="3164751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Basics of exchange</a:t>
            </a:r>
          </a:p>
        </p:txBody>
      </p:sp>
      <p:sp>
        <p:nvSpPr>
          <p:cNvPr id="3" name="Content Placeholder 2"/>
          <p:cNvSpPr>
            <a:spLocks noGrp="1"/>
          </p:cNvSpPr>
          <p:nvPr>
            <p:ph idx="1"/>
          </p:nvPr>
        </p:nvSpPr>
        <p:spPr>
          <a:xfrm>
            <a:off x="457200" y="1600200"/>
            <a:ext cx="8293100" cy="4800600"/>
          </a:xfrm>
        </p:spPr>
        <p:txBody>
          <a:bodyPr/>
          <a:lstStyle/>
          <a:p>
            <a:pPr marL="114300" indent="0">
              <a:buNone/>
            </a:pPr>
            <a:r>
              <a:rPr lang="en-US" u="sng" dirty="0">
                <a:latin typeface="Times New Roman"/>
                <a:cs typeface="Times New Roman"/>
              </a:rPr>
              <a:t>Home</a:t>
            </a:r>
            <a:r>
              <a:rPr lang="en-US" dirty="0">
                <a:latin typeface="Times New Roman"/>
                <a:cs typeface="Times New Roman"/>
              </a:rPr>
              <a:t> currency and </a:t>
            </a:r>
            <a:r>
              <a:rPr lang="en-US" u="sng" dirty="0">
                <a:latin typeface="Times New Roman"/>
                <a:cs typeface="Times New Roman"/>
              </a:rPr>
              <a:t>foreign</a:t>
            </a:r>
            <a:r>
              <a:rPr lang="en-US" dirty="0">
                <a:latin typeface="Times New Roman"/>
                <a:cs typeface="Times New Roman"/>
              </a:rPr>
              <a:t> currency</a:t>
            </a:r>
          </a:p>
          <a:p>
            <a:endParaRPr lang="en-US" dirty="0">
              <a:latin typeface="Times New Roman"/>
              <a:cs typeface="Times New Roman"/>
            </a:endParaRPr>
          </a:p>
          <a:p>
            <a:pPr marL="114300" indent="0">
              <a:buNone/>
            </a:pPr>
            <a:r>
              <a:rPr lang="en-US" dirty="0">
                <a:latin typeface="Times New Roman"/>
                <a:cs typeface="Times New Roman"/>
              </a:rPr>
              <a:t>  “units of home currency needed to buy 1 unit of foreign currency”</a:t>
            </a:r>
          </a:p>
          <a:p>
            <a:pPr marL="114300" indent="0">
              <a:buNone/>
            </a:pPr>
            <a:endParaRPr lang="en-US" dirty="0">
              <a:latin typeface="Times New Roman"/>
              <a:cs typeface="Times New Roman"/>
            </a:endParaRPr>
          </a:p>
          <a:p>
            <a:pPr marL="114300" indent="0">
              <a:buNone/>
            </a:pPr>
            <a:r>
              <a:rPr lang="en-US" i="1" dirty="0">
                <a:latin typeface="Times New Roman"/>
                <a:cs typeface="Times New Roman"/>
              </a:rPr>
              <a:t>E</a:t>
            </a:r>
            <a:r>
              <a:rPr lang="en-US" baseline="-25000" dirty="0">
                <a:latin typeface="Times New Roman"/>
                <a:cs typeface="Times New Roman"/>
              </a:rPr>
              <a:t>€/$ </a:t>
            </a:r>
            <a:r>
              <a:rPr lang="en-US" dirty="0">
                <a:latin typeface="Times New Roman"/>
                <a:cs typeface="Times New Roman"/>
              </a:rPr>
              <a:t>= number of euros needed to buy 1 U.S. dollar.  -- </a:t>
            </a:r>
          </a:p>
          <a:p>
            <a:pPr marL="114300" indent="0">
              <a:buNone/>
            </a:pPr>
            <a:r>
              <a:rPr lang="en-US" dirty="0">
                <a:latin typeface="Times New Roman"/>
                <a:cs typeface="Times New Roman"/>
              </a:rPr>
              <a:t>“European Terms”</a:t>
            </a:r>
          </a:p>
          <a:p>
            <a:pPr marL="114300" indent="0">
              <a:buNone/>
            </a:pPr>
            <a:endParaRPr lang="en-US" baseline="-25000" dirty="0">
              <a:latin typeface="Times New Roman"/>
              <a:cs typeface="Times New Roman"/>
            </a:endParaRPr>
          </a:p>
          <a:p>
            <a:pPr marL="114300" indent="0">
              <a:buNone/>
            </a:pPr>
            <a:r>
              <a:rPr lang="en-US" i="1" dirty="0">
                <a:latin typeface="Times New Roman"/>
                <a:cs typeface="Times New Roman"/>
              </a:rPr>
              <a:t>1/E</a:t>
            </a:r>
            <a:r>
              <a:rPr lang="en-US" baseline="-25000" dirty="0">
                <a:latin typeface="Times New Roman"/>
                <a:cs typeface="Times New Roman"/>
              </a:rPr>
              <a:t>€/$ </a:t>
            </a:r>
            <a:r>
              <a:rPr lang="en-US" i="1" dirty="0">
                <a:latin typeface="Times New Roman"/>
                <a:cs typeface="Times New Roman"/>
              </a:rPr>
              <a:t>= E</a:t>
            </a:r>
            <a:r>
              <a:rPr lang="en-US" baseline="-25000" dirty="0">
                <a:latin typeface="Times New Roman"/>
                <a:cs typeface="Times New Roman"/>
              </a:rPr>
              <a:t>$/€ </a:t>
            </a:r>
            <a:r>
              <a:rPr lang="en-US" dirty="0">
                <a:latin typeface="Times New Roman"/>
                <a:cs typeface="Times New Roman"/>
              </a:rPr>
              <a:t>= number of U.S. dollars needed to buy 1 euro –</a:t>
            </a:r>
          </a:p>
          <a:p>
            <a:pPr marL="114300" indent="0">
              <a:buNone/>
            </a:pPr>
            <a:endParaRPr lang="en-US" baseline="-25000" dirty="0">
              <a:latin typeface="Times New Roman"/>
              <a:cs typeface="Times New Roman"/>
            </a:endParaRPr>
          </a:p>
          <a:p>
            <a:pPr marL="114300" indent="0">
              <a:buNone/>
            </a:pPr>
            <a:r>
              <a:rPr lang="en-US" dirty="0">
                <a:latin typeface="Times New Roman"/>
                <a:cs typeface="Times New Roman"/>
              </a:rPr>
              <a:t>“American Terms”</a:t>
            </a:r>
          </a:p>
          <a:p>
            <a:pPr marL="114300" indent="0">
              <a:buNone/>
            </a:pPr>
            <a:endParaRPr lang="en-US" baseline="-25000" dirty="0">
              <a:latin typeface="Times New Roman"/>
              <a:cs typeface="Times New Roman"/>
            </a:endParaRPr>
          </a:p>
          <a:p>
            <a:pPr marL="114300" indent="0">
              <a:buNone/>
            </a:pPr>
            <a:r>
              <a:rPr lang="en-US" dirty="0">
                <a:latin typeface="Times New Roman"/>
                <a:cs typeface="Times New Roman"/>
              </a:rPr>
              <a:t>Suppose at current time </a:t>
            </a:r>
            <a:r>
              <a:rPr lang="en-US" i="1" dirty="0">
                <a:latin typeface="Times New Roman"/>
                <a:cs typeface="Times New Roman"/>
              </a:rPr>
              <a:t>E</a:t>
            </a:r>
            <a:r>
              <a:rPr lang="en-US" baseline="-25000" dirty="0">
                <a:latin typeface="Times New Roman"/>
                <a:cs typeface="Times New Roman"/>
              </a:rPr>
              <a:t>€/$ </a:t>
            </a:r>
            <a:r>
              <a:rPr lang="en-US" dirty="0">
                <a:latin typeface="Times New Roman"/>
                <a:cs typeface="Times New Roman"/>
              </a:rPr>
              <a:t>= 0.89 (</a:t>
            </a:r>
            <a:r>
              <a:rPr lang="en-US" i="1" dirty="0">
                <a:latin typeface="Times New Roman"/>
                <a:cs typeface="Times New Roman"/>
              </a:rPr>
              <a:t>E</a:t>
            </a:r>
            <a:r>
              <a:rPr lang="en-US" baseline="-25000" dirty="0">
                <a:latin typeface="Times New Roman"/>
                <a:cs typeface="Times New Roman"/>
              </a:rPr>
              <a:t>$/€ </a:t>
            </a:r>
            <a:r>
              <a:rPr lang="en-US" dirty="0">
                <a:latin typeface="Times New Roman"/>
                <a:cs typeface="Times New Roman"/>
              </a:rPr>
              <a:t>= 1.12)</a:t>
            </a:r>
            <a:endParaRPr lang="en-US" baseline="-25000" dirty="0">
              <a:latin typeface="Times New Roman"/>
              <a:cs typeface="Times New Roman"/>
            </a:endParaRPr>
          </a:p>
        </p:txBody>
      </p:sp>
    </p:spTree>
    <p:extLst>
      <p:ext uri="{BB962C8B-B14F-4D97-AF65-F5344CB8AC3E}">
        <p14:creationId xmlns:p14="http://schemas.microsoft.com/office/powerpoint/2010/main" val="468522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Basics of exchange</a:t>
            </a:r>
          </a:p>
        </p:txBody>
      </p:sp>
      <p:sp>
        <p:nvSpPr>
          <p:cNvPr id="3" name="Content Placeholder 2"/>
          <p:cNvSpPr>
            <a:spLocks noGrp="1"/>
          </p:cNvSpPr>
          <p:nvPr>
            <p:ph idx="1"/>
          </p:nvPr>
        </p:nvSpPr>
        <p:spPr>
          <a:xfrm>
            <a:off x="457200" y="1600200"/>
            <a:ext cx="8293100" cy="4800600"/>
          </a:xfrm>
        </p:spPr>
        <p:txBody>
          <a:bodyPr>
            <a:normAutofit lnSpcReduction="10000"/>
          </a:bodyPr>
          <a:lstStyle/>
          <a:p>
            <a:pPr marL="114300" indent="0">
              <a:buNone/>
            </a:pPr>
            <a:r>
              <a:rPr lang="en-US" dirty="0">
                <a:latin typeface="Times New Roman"/>
                <a:cs typeface="Times New Roman"/>
              </a:rPr>
              <a:t>Suppose at current time </a:t>
            </a:r>
            <a:r>
              <a:rPr lang="en-US" i="1" dirty="0">
                <a:latin typeface="Times New Roman"/>
                <a:cs typeface="Times New Roman"/>
              </a:rPr>
              <a:t>E</a:t>
            </a:r>
            <a:r>
              <a:rPr lang="en-US" baseline="-25000" dirty="0">
                <a:latin typeface="Times New Roman"/>
                <a:cs typeface="Times New Roman"/>
              </a:rPr>
              <a:t>€/$ </a:t>
            </a:r>
            <a:r>
              <a:rPr lang="en-US" dirty="0">
                <a:latin typeface="Times New Roman"/>
                <a:cs typeface="Times New Roman"/>
              </a:rPr>
              <a:t>= 0.89</a:t>
            </a:r>
          </a:p>
          <a:p>
            <a:pPr marL="114300" indent="0">
              <a:buNone/>
            </a:pPr>
            <a:endParaRPr lang="en-US" baseline="-25000" dirty="0">
              <a:latin typeface="Times New Roman"/>
              <a:cs typeface="Times New Roman"/>
            </a:endParaRPr>
          </a:p>
          <a:p>
            <a:pPr marL="114300" indent="0">
              <a:buNone/>
            </a:pPr>
            <a:r>
              <a:rPr lang="en-US" b="1" i="1" dirty="0">
                <a:latin typeface="Times New Roman"/>
                <a:cs typeface="Times New Roman"/>
              </a:rPr>
              <a:t>Question</a:t>
            </a:r>
            <a:r>
              <a:rPr lang="en-US" dirty="0">
                <a:latin typeface="Times New Roman"/>
                <a:cs typeface="Times New Roman"/>
              </a:rPr>
              <a:t>: If euro-dollar exchange rate drops from 0.89 to 0.80 is the euro appreciating (getting stronger) or depreciating (getting weaker) against the dollar?</a:t>
            </a:r>
          </a:p>
          <a:p>
            <a:pPr marL="114300" indent="0">
              <a:buNone/>
            </a:pPr>
            <a:endParaRPr lang="en-US" dirty="0">
              <a:latin typeface="Times New Roman"/>
              <a:cs typeface="Times New Roman"/>
            </a:endParaRPr>
          </a:p>
          <a:p>
            <a:pPr marL="114300" indent="0">
              <a:buNone/>
            </a:pPr>
            <a:endParaRPr lang="en-US" dirty="0">
              <a:latin typeface="Times New Roman"/>
              <a:cs typeface="Times New Roman"/>
            </a:endParaRPr>
          </a:p>
          <a:p>
            <a:pPr marL="114300" indent="0">
              <a:buNone/>
            </a:pPr>
            <a:endParaRPr lang="en-US" dirty="0">
              <a:latin typeface="Times New Roman"/>
              <a:cs typeface="Times New Roman"/>
            </a:endParaRPr>
          </a:p>
          <a:p>
            <a:pPr marL="114300" indent="0">
              <a:buNone/>
            </a:pPr>
            <a:r>
              <a:rPr lang="en-US" dirty="0">
                <a:solidFill>
                  <a:srgbClr val="0070C0"/>
                </a:solidFill>
                <a:latin typeface="Times New Roman"/>
                <a:cs typeface="Times New Roman"/>
              </a:rPr>
              <a:t>Answer: The euro is getting stronger against the dollar. It takes fewer euros to buy 1 U.S. dollar. Of course, it must be the case that it takes more dollars to buy 1 euro. </a:t>
            </a:r>
          </a:p>
          <a:p>
            <a:pPr marL="114300" indent="0">
              <a:buNone/>
            </a:pPr>
            <a:endParaRPr lang="en-US" dirty="0">
              <a:solidFill>
                <a:srgbClr val="0070C0"/>
              </a:solidFill>
              <a:latin typeface="Times New Roman"/>
              <a:cs typeface="Times New Roman"/>
            </a:endParaRPr>
          </a:p>
          <a:p>
            <a:pPr marL="114300" indent="0">
              <a:buNone/>
            </a:pPr>
            <a:r>
              <a:rPr lang="en-US" dirty="0">
                <a:solidFill>
                  <a:srgbClr val="0070C0"/>
                </a:solidFill>
                <a:latin typeface="Times New Roman"/>
                <a:cs typeface="Times New Roman"/>
              </a:rPr>
              <a:t>US terms is $1.25 per euro. </a:t>
            </a:r>
          </a:p>
        </p:txBody>
      </p:sp>
    </p:spTree>
    <p:extLst>
      <p:ext uri="{BB962C8B-B14F-4D97-AF65-F5344CB8AC3E}">
        <p14:creationId xmlns:p14="http://schemas.microsoft.com/office/powerpoint/2010/main" val="2964574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Some intuition</a:t>
            </a:r>
          </a:p>
        </p:txBody>
      </p:sp>
      <p:sp>
        <p:nvSpPr>
          <p:cNvPr id="3" name="Content Placeholder 2"/>
          <p:cNvSpPr>
            <a:spLocks noGrp="1"/>
          </p:cNvSpPr>
          <p:nvPr>
            <p:ph idx="1"/>
          </p:nvPr>
        </p:nvSpPr>
        <p:spPr>
          <a:xfrm>
            <a:off x="457200" y="1600200"/>
            <a:ext cx="8293100" cy="4800600"/>
          </a:xfrm>
        </p:spPr>
        <p:txBody>
          <a:bodyPr/>
          <a:lstStyle/>
          <a:p>
            <a:pPr marL="114300" indent="0">
              <a:buNone/>
            </a:pPr>
            <a:r>
              <a:rPr lang="en-US" dirty="0">
                <a:latin typeface="Times New Roman"/>
                <a:cs typeface="Times New Roman"/>
              </a:rPr>
              <a:t>Suppose the price of a liter of gasoline was </a:t>
            </a:r>
            <a:r>
              <a:rPr lang="en-US" i="1" dirty="0">
                <a:latin typeface="Times New Roman"/>
                <a:cs typeface="Times New Roman"/>
              </a:rPr>
              <a:t>4€ </a:t>
            </a:r>
            <a:r>
              <a:rPr lang="en-US" dirty="0">
                <a:latin typeface="Times New Roman"/>
                <a:cs typeface="Times New Roman"/>
              </a:rPr>
              <a:t>per liter</a:t>
            </a:r>
            <a:r>
              <a:rPr lang="en-US" i="1" dirty="0">
                <a:latin typeface="Times New Roman"/>
                <a:cs typeface="Times New Roman"/>
              </a:rPr>
              <a:t>. </a:t>
            </a:r>
            <a:endParaRPr lang="en-US" dirty="0">
              <a:latin typeface="Times New Roman"/>
              <a:cs typeface="Times New Roman"/>
            </a:endParaRPr>
          </a:p>
          <a:p>
            <a:pPr marL="114300" indent="0">
              <a:buNone/>
            </a:pPr>
            <a:endParaRPr lang="en-US" i="1" dirty="0">
              <a:latin typeface="Times New Roman"/>
              <a:cs typeface="Times New Roman"/>
            </a:endParaRPr>
          </a:p>
          <a:p>
            <a:pPr marL="114300" indent="0">
              <a:buNone/>
            </a:pPr>
            <a:r>
              <a:rPr lang="en-US" dirty="0">
                <a:latin typeface="Times New Roman"/>
                <a:cs typeface="Times New Roman"/>
              </a:rPr>
              <a:t>If the price drops to 3</a:t>
            </a:r>
            <a:r>
              <a:rPr lang="en-US" i="1" dirty="0">
                <a:latin typeface="Times New Roman"/>
                <a:cs typeface="Times New Roman"/>
              </a:rPr>
              <a:t>€ </a:t>
            </a:r>
            <a:r>
              <a:rPr lang="en-US" dirty="0">
                <a:latin typeface="Times New Roman"/>
                <a:cs typeface="Times New Roman"/>
              </a:rPr>
              <a:t>per liter, then euros appreciated against gasoline. It takes fewer euros to buy one liter of petrol. </a:t>
            </a:r>
          </a:p>
          <a:p>
            <a:pPr marL="114300" indent="0">
              <a:buNone/>
            </a:pPr>
            <a:endParaRPr lang="en-US" dirty="0">
              <a:latin typeface="Times New Roman"/>
              <a:cs typeface="Times New Roman"/>
            </a:endParaRPr>
          </a:p>
          <a:p>
            <a:pPr marL="114300" indent="0">
              <a:buNone/>
            </a:pPr>
            <a:endParaRPr lang="en-US" dirty="0">
              <a:latin typeface="Times New Roman"/>
              <a:cs typeface="Times New Roman"/>
            </a:endParaRPr>
          </a:p>
          <a:p>
            <a:pPr marL="114300" indent="0">
              <a:buNone/>
            </a:pPr>
            <a:endParaRPr lang="en-US" baseline="-25000" dirty="0">
              <a:latin typeface="Times New Roman"/>
              <a:cs typeface="Times New Roman"/>
            </a:endParaRPr>
          </a:p>
        </p:txBody>
      </p:sp>
    </p:spTree>
    <p:extLst>
      <p:ext uri="{BB962C8B-B14F-4D97-AF65-F5344CB8AC3E}">
        <p14:creationId xmlns:p14="http://schemas.microsoft.com/office/powerpoint/2010/main" val="3040911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Calculating percentage changes</a:t>
            </a:r>
          </a:p>
        </p:txBody>
      </p:sp>
      <p:sp>
        <p:nvSpPr>
          <p:cNvPr id="3" name="Content Placeholder 2"/>
          <p:cNvSpPr>
            <a:spLocks noGrp="1"/>
          </p:cNvSpPr>
          <p:nvPr>
            <p:ph idx="1"/>
          </p:nvPr>
        </p:nvSpPr>
        <p:spPr>
          <a:xfrm>
            <a:off x="457200" y="1600200"/>
            <a:ext cx="8293100" cy="4800600"/>
          </a:xfrm>
        </p:spPr>
        <p:txBody>
          <a:bodyPr>
            <a:normAutofit/>
          </a:bodyPr>
          <a:lstStyle/>
          <a:p>
            <a:pPr marL="114300" indent="0">
              <a:buNone/>
            </a:pPr>
            <a:r>
              <a:rPr lang="en-US" dirty="0">
                <a:latin typeface="Times New Roman"/>
                <a:cs typeface="Times New Roman"/>
              </a:rPr>
              <a:t>Suppose at current time </a:t>
            </a:r>
            <a:r>
              <a:rPr lang="en-US" i="1" dirty="0">
                <a:latin typeface="Times New Roman"/>
                <a:cs typeface="Times New Roman"/>
              </a:rPr>
              <a:t>E</a:t>
            </a:r>
            <a:r>
              <a:rPr lang="en-US" baseline="-25000" dirty="0">
                <a:latin typeface="Times New Roman"/>
                <a:cs typeface="Times New Roman"/>
              </a:rPr>
              <a:t>€/$ </a:t>
            </a:r>
            <a:r>
              <a:rPr lang="en-US" dirty="0">
                <a:latin typeface="Times New Roman"/>
                <a:cs typeface="Times New Roman"/>
              </a:rPr>
              <a:t>= 0.89</a:t>
            </a:r>
          </a:p>
          <a:p>
            <a:pPr marL="114300" indent="0">
              <a:buNone/>
            </a:pPr>
            <a:endParaRPr lang="en-US" baseline="-25000" dirty="0">
              <a:latin typeface="Times New Roman"/>
              <a:cs typeface="Times New Roman"/>
            </a:endParaRPr>
          </a:p>
          <a:p>
            <a:pPr marL="114300" indent="0">
              <a:buNone/>
            </a:pPr>
            <a:r>
              <a:rPr lang="en-US" b="1" i="1" dirty="0">
                <a:latin typeface="Times New Roman"/>
                <a:cs typeface="Times New Roman"/>
              </a:rPr>
              <a:t>Question: </a:t>
            </a:r>
            <a:r>
              <a:rPr lang="en-US" dirty="0">
                <a:latin typeface="Times New Roman"/>
                <a:cs typeface="Times New Roman"/>
              </a:rPr>
              <a:t>If euro-dollar exchange rate drops from 0.89 to 0.80 what is the percentage change (appreciation or depreciation) in the euro-dollar exchange rate? In other words, </a:t>
            </a:r>
            <a:r>
              <a:rPr lang="en-US" b="1" i="1" dirty="0">
                <a:latin typeface="Times New Roman"/>
                <a:cs typeface="Times New Roman"/>
              </a:rPr>
              <a:t>what is the % change in “European Terms”?</a:t>
            </a:r>
          </a:p>
          <a:p>
            <a:pPr marL="114300" indent="0">
              <a:buNone/>
            </a:pPr>
            <a:endParaRPr lang="en-US" b="1" i="1" dirty="0">
              <a:latin typeface="Times New Roman"/>
              <a:cs typeface="Times New Roman"/>
            </a:endParaRPr>
          </a:p>
          <a:p>
            <a:pPr marL="114300" indent="0">
              <a:buNone/>
            </a:pPr>
            <a:r>
              <a:rPr lang="en-US" dirty="0">
                <a:solidFill>
                  <a:srgbClr val="0070C0"/>
                </a:solidFill>
                <a:latin typeface="Times New Roman"/>
                <a:cs typeface="Times New Roman"/>
              </a:rPr>
              <a:t>Change = (End – Start)/Start</a:t>
            </a:r>
          </a:p>
          <a:p>
            <a:pPr marL="114300" indent="0">
              <a:buNone/>
            </a:pPr>
            <a:endParaRPr lang="en-US" dirty="0">
              <a:solidFill>
                <a:srgbClr val="0070C0"/>
              </a:solidFill>
              <a:latin typeface="Times New Roman"/>
              <a:cs typeface="Times New Roman"/>
            </a:endParaRPr>
          </a:p>
          <a:p>
            <a:pPr marL="114300" indent="0">
              <a:buNone/>
            </a:pPr>
            <a:r>
              <a:rPr lang="en-US" dirty="0">
                <a:solidFill>
                  <a:srgbClr val="0070C0"/>
                </a:solidFill>
                <a:latin typeface="Times New Roman"/>
                <a:cs typeface="Times New Roman"/>
              </a:rPr>
              <a:t>Change = (0.80 – 0.89)/0.89 = -0.10</a:t>
            </a:r>
          </a:p>
          <a:p>
            <a:pPr marL="114300" indent="0">
              <a:buNone/>
            </a:pPr>
            <a:endParaRPr lang="en-US" dirty="0">
              <a:solidFill>
                <a:srgbClr val="0070C0"/>
              </a:solidFill>
              <a:latin typeface="Times New Roman"/>
              <a:cs typeface="Times New Roman"/>
            </a:endParaRPr>
          </a:p>
          <a:p>
            <a:pPr marL="114300" indent="0">
              <a:buNone/>
            </a:pPr>
            <a:r>
              <a:rPr lang="en-US" dirty="0">
                <a:solidFill>
                  <a:srgbClr val="0070C0"/>
                </a:solidFill>
                <a:latin typeface="Times New Roman"/>
                <a:cs typeface="Times New Roman"/>
              </a:rPr>
              <a:t>Answer: The euro appreciated against the dollar by 10%. </a:t>
            </a:r>
          </a:p>
          <a:p>
            <a:pPr marL="114300" indent="0">
              <a:buNone/>
            </a:pPr>
            <a:endParaRPr lang="en-US" b="1" i="1" dirty="0">
              <a:latin typeface="Times New Roman"/>
              <a:cs typeface="Times New Roman"/>
            </a:endParaRPr>
          </a:p>
        </p:txBody>
      </p:sp>
    </p:spTree>
    <p:extLst>
      <p:ext uri="{BB962C8B-B14F-4D97-AF65-F5344CB8AC3E}">
        <p14:creationId xmlns:p14="http://schemas.microsoft.com/office/powerpoint/2010/main" val="1379254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Calculating percentage changes</a:t>
            </a:r>
          </a:p>
        </p:txBody>
      </p:sp>
      <p:sp>
        <p:nvSpPr>
          <p:cNvPr id="3" name="Content Placeholder 2"/>
          <p:cNvSpPr>
            <a:spLocks noGrp="1"/>
          </p:cNvSpPr>
          <p:nvPr>
            <p:ph idx="1"/>
          </p:nvPr>
        </p:nvSpPr>
        <p:spPr>
          <a:xfrm>
            <a:off x="457200" y="1600200"/>
            <a:ext cx="8293100" cy="4800600"/>
          </a:xfrm>
        </p:spPr>
        <p:txBody>
          <a:bodyPr/>
          <a:lstStyle/>
          <a:p>
            <a:pPr marL="114300" indent="0">
              <a:buNone/>
            </a:pPr>
            <a:r>
              <a:rPr lang="en-US" dirty="0">
                <a:latin typeface="Times New Roman"/>
                <a:cs typeface="Times New Roman"/>
              </a:rPr>
              <a:t>Suppose at current time </a:t>
            </a:r>
            <a:r>
              <a:rPr lang="en-US" i="1" dirty="0">
                <a:latin typeface="Times New Roman"/>
                <a:cs typeface="Times New Roman"/>
              </a:rPr>
              <a:t>E</a:t>
            </a:r>
            <a:r>
              <a:rPr lang="en-US" baseline="-25000" dirty="0">
                <a:latin typeface="Times New Roman"/>
                <a:cs typeface="Times New Roman"/>
              </a:rPr>
              <a:t>€/$ </a:t>
            </a:r>
            <a:r>
              <a:rPr lang="en-US" dirty="0">
                <a:latin typeface="Times New Roman"/>
                <a:cs typeface="Times New Roman"/>
              </a:rPr>
              <a:t>= 0.89</a:t>
            </a:r>
          </a:p>
          <a:p>
            <a:pPr marL="114300" indent="0">
              <a:buNone/>
            </a:pPr>
            <a:endParaRPr lang="en-US" baseline="-25000" dirty="0">
              <a:latin typeface="Times New Roman"/>
              <a:cs typeface="Times New Roman"/>
            </a:endParaRPr>
          </a:p>
          <a:p>
            <a:pPr marL="114300" indent="0">
              <a:buNone/>
            </a:pPr>
            <a:r>
              <a:rPr lang="en-US" dirty="0">
                <a:latin typeface="Times New Roman"/>
                <a:cs typeface="Times New Roman"/>
              </a:rPr>
              <a:t>If euro-dollar exchange rate drops from 0.89 to 0.80.</a:t>
            </a:r>
          </a:p>
          <a:p>
            <a:pPr marL="114300" indent="0">
              <a:buNone/>
            </a:pPr>
            <a:endParaRPr lang="en-US" dirty="0">
              <a:latin typeface="Times New Roman"/>
              <a:cs typeface="Times New Roman"/>
            </a:endParaRPr>
          </a:p>
          <a:p>
            <a:pPr marL="114300" indent="0">
              <a:buNone/>
            </a:pPr>
            <a:r>
              <a:rPr lang="en-US" b="1" i="1" dirty="0">
                <a:solidFill>
                  <a:srgbClr val="0070C0"/>
                </a:solidFill>
                <a:latin typeface="Times New Roman"/>
                <a:cs typeface="Times New Roman"/>
              </a:rPr>
              <a:t>Question: </a:t>
            </a:r>
            <a:r>
              <a:rPr lang="en-US" dirty="0">
                <a:solidFill>
                  <a:srgbClr val="0070C0"/>
                </a:solidFill>
                <a:latin typeface="Times New Roman"/>
                <a:cs typeface="Times New Roman"/>
              </a:rPr>
              <a:t>How much did the dollar appreciate or depreciate by?</a:t>
            </a:r>
          </a:p>
          <a:p>
            <a:pPr marL="114300" indent="0">
              <a:buNone/>
            </a:pPr>
            <a:endParaRPr lang="en-US" dirty="0">
              <a:solidFill>
                <a:srgbClr val="0070C0"/>
              </a:solidFill>
              <a:latin typeface="Times New Roman"/>
              <a:cs typeface="Times New Roman"/>
            </a:endParaRPr>
          </a:p>
          <a:p>
            <a:pPr marL="114300" indent="0">
              <a:buNone/>
            </a:pPr>
            <a:r>
              <a:rPr lang="en-US" b="1" i="1" dirty="0">
                <a:solidFill>
                  <a:srgbClr val="0070C0"/>
                </a:solidFill>
                <a:latin typeface="Times New Roman"/>
                <a:cs typeface="Times New Roman"/>
              </a:rPr>
              <a:t>“American Terms”?</a:t>
            </a:r>
          </a:p>
          <a:p>
            <a:pPr marL="114300" indent="0">
              <a:buNone/>
            </a:pPr>
            <a:endParaRPr lang="en-US" dirty="0">
              <a:solidFill>
                <a:srgbClr val="0070C0"/>
              </a:solidFill>
              <a:latin typeface="Times New Roman"/>
              <a:cs typeface="Times New Roman"/>
            </a:endParaRPr>
          </a:p>
          <a:p>
            <a:pPr marL="114300" indent="0">
              <a:buNone/>
            </a:pPr>
            <a:r>
              <a:rPr lang="en-US" dirty="0">
                <a:solidFill>
                  <a:srgbClr val="0070C0"/>
                </a:solidFill>
                <a:latin typeface="Times New Roman"/>
                <a:cs typeface="Times New Roman"/>
              </a:rPr>
              <a:t>Change = (End – Start)/Start</a:t>
            </a:r>
          </a:p>
          <a:p>
            <a:pPr marL="114300" indent="0">
              <a:buNone/>
            </a:pPr>
            <a:r>
              <a:rPr lang="en-US" dirty="0">
                <a:solidFill>
                  <a:srgbClr val="0070C0"/>
                </a:solidFill>
                <a:latin typeface="Times New Roman"/>
                <a:cs typeface="Times New Roman"/>
              </a:rPr>
              <a:t>Change = (1.25 – 1.12)/1.12 = 0.1161</a:t>
            </a:r>
          </a:p>
          <a:p>
            <a:pPr marL="114300" indent="0">
              <a:buNone/>
            </a:pPr>
            <a:r>
              <a:rPr lang="en-US" dirty="0">
                <a:solidFill>
                  <a:srgbClr val="0070C0"/>
                </a:solidFill>
                <a:latin typeface="Times New Roman"/>
                <a:cs typeface="Times New Roman"/>
              </a:rPr>
              <a:t>Answer: The dollar depreciated against the euro by 11.61%</a:t>
            </a:r>
          </a:p>
        </p:txBody>
      </p:sp>
    </p:spTree>
    <p:extLst>
      <p:ext uri="{BB962C8B-B14F-4D97-AF65-F5344CB8AC3E}">
        <p14:creationId xmlns:p14="http://schemas.microsoft.com/office/powerpoint/2010/main" val="3717718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a:t>Group Work</a:t>
            </a:r>
            <a:r>
              <a:rPr lang="en-US" sz="3200" dirty="0"/>
              <a:t>: Trade and trade restrictions</a:t>
            </a:r>
          </a:p>
        </p:txBody>
      </p:sp>
      <p:sp>
        <p:nvSpPr>
          <p:cNvPr id="3" name="Content Placeholder 2"/>
          <p:cNvSpPr>
            <a:spLocks noGrp="1"/>
          </p:cNvSpPr>
          <p:nvPr>
            <p:ph idx="1"/>
          </p:nvPr>
        </p:nvSpPr>
        <p:spPr/>
        <p:txBody>
          <a:bodyPr/>
          <a:lstStyle/>
          <a:p>
            <a:pPr marL="114300" indent="0">
              <a:buNone/>
            </a:pPr>
            <a:r>
              <a:rPr lang="en-US" dirty="0" err="1"/>
              <a:t>Ecoland</a:t>
            </a:r>
            <a:r>
              <a:rPr lang="en-US" dirty="0"/>
              <a:t> is a small country that produces and consumes jelly beans. </a:t>
            </a:r>
          </a:p>
          <a:p>
            <a:pPr marL="114300" indent="0">
              <a:buNone/>
            </a:pPr>
            <a:endParaRPr lang="en-US" dirty="0"/>
          </a:p>
          <a:p>
            <a:pPr marL="114300" indent="0">
              <a:buNone/>
            </a:pPr>
            <a:r>
              <a:rPr lang="en-US" dirty="0"/>
              <a:t>The world price of jelly beans (outside of </a:t>
            </a:r>
            <a:r>
              <a:rPr lang="en-US" dirty="0" err="1"/>
              <a:t>Ecoland</a:t>
            </a:r>
            <a:r>
              <a:rPr lang="en-US" dirty="0"/>
              <a:t>) is €1 per bag.</a:t>
            </a:r>
          </a:p>
          <a:p>
            <a:pPr marL="114300" indent="0">
              <a:buNone/>
            </a:pPr>
            <a:endParaRPr lang="en-US" dirty="0"/>
          </a:p>
          <a:p>
            <a:pPr marL="114300" indent="0">
              <a:buNone/>
            </a:pPr>
            <a:r>
              <a:rPr lang="en-US" dirty="0" err="1"/>
              <a:t>Ecoland’s</a:t>
            </a:r>
            <a:r>
              <a:rPr lang="en-US" dirty="0"/>
              <a:t> domestic demand and supply functions for jelly beans are:</a:t>
            </a:r>
          </a:p>
          <a:p>
            <a:pPr marL="114300" indent="0">
              <a:buNone/>
            </a:pPr>
            <a:endParaRPr lang="en-US" i="1" dirty="0">
              <a:latin typeface="Times New Roman"/>
              <a:cs typeface="Times New Roman"/>
            </a:endParaRPr>
          </a:p>
          <a:p>
            <a:pPr marL="114300" indent="0">
              <a:buNone/>
            </a:pPr>
            <a:r>
              <a:rPr lang="en-US" i="1" dirty="0">
                <a:latin typeface="Times New Roman"/>
                <a:cs typeface="Times New Roman"/>
              </a:rPr>
              <a:t>Q</a:t>
            </a:r>
            <a:r>
              <a:rPr lang="en-US" i="1" baseline="30000" dirty="0">
                <a:latin typeface="Times New Roman"/>
                <a:cs typeface="Times New Roman"/>
              </a:rPr>
              <a:t>D</a:t>
            </a:r>
            <a:r>
              <a:rPr lang="en-US" i="1" dirty="0">
                <a:latin typeface="Times New Roman"/>
                <a:cs typeface="Times New Roman"/>
              </a:rPr>
              <a:t> = 8 – P </a:t>
            </a:r>
          </a:p>
          <a:p>
            <a:pPr marL="114300" indent="0">
              <a:buNone/>
            </a:pPr>
            <a:r>
              <a:rPr lang="en-US" i="1" dirty="0">
                <a:latin typeface="Times New Roman"/>
                <a:cs typeface="Times New Roman"/>
              </a:rPr>
              <a:t>Q</a:t>
            </a:r>
            <a:r>
              <a:rPr lang="en-US" i="1" baseline="30000" dirty="0">
                <a:latin typeface="Times New Roman"/>
                <a:cs typeface="Times New Roman"/>
              </a:rPr>
              <a:t>S</a:t>
            </a:r>
            <a:r>
              <a:rPr lang="en-US" i="1" dirty="0">
                <a:latin typeface="Times New Roman"/>
                <a:cs typeface="Times New Roman"/>
              </a:rPr>
              <a:t> = P</a:t>
            </a:r>
          </a:p>
          <a:p>
            <a:pPr marL="114300" indent="0">
              <a:buNone/>
            </a:pPr>
            <a:endParaRPr lang="en-US" i="1" dirty="0">
              <a:latin typeface="Times New Roman"/>
              <a:cs typeface="Times New Roman"/>
            </a:endParaRPr>
          </a:p>
          <a:p>
            <a:pPr marL="114300" indent="0">
              <a:buNone/>
            </a:pPr>
            <a:r>
              <a:rPr lang="en-US" dirty="0">
                <a:latin typeface="Times New Roman"/>
                <a:cs typeface="Times New Roman"/>
              </a:rPr>
              <a:t>where P and Q are prices in euros and quantity in bags. </a:t>
            </a:r>
          </a:p>
        </p:txBody>
      </p:sp>
    </p:spTree>
    <p:extLst>
      <p:ext uri="{BB962C8B-B14F-4D97-AF65-F5344CB8AC3E}">
        <p14:creationId xmlns:p14="http://schemas.microsoft.com/office/powerpoint/2010/main" val="2409334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5-25 at 3.21.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00" y="1398037"/>
            <a:ext cx="7886700" cy="5168900"/>
          </a:xfrm>
          <a:prstGeom prst="rect">
            <a:avLst/>
          </a:prstGeom>
        </p:spPr>
      </p:pic>
      <p:sp>
        <p:nvSpPr>
          <p:cNvPr id="5" name="Title 1"/>
          <p:cNvSpPr>
            <a:spLocks noGrp="1"/>
          </p:cNvSpPr>
          <p:nvPr>
            <p:ph type="title"/>
          </p:nvPr>
        </p:nvSpPr>
        <p:spPr>
          <a:xfrm>
            <a:off x="457200" y="274638"/>
            <a:ext cx="7620000" cy="1143000"/>
          </a:xfrm>
        </p:spPr>
        <p:txBody>
          <a:bodyPr/>
          <a:lstStyle/>
          <a:p>
            <a:r>
              <a:rPr lang="en-US" sz="3200" dirty="0"/>
              <a:t>Euros needed to buy 1 U.S. dollar = </a:t>
            </a:r>
            <a:r>
              <a:rPr lang="en-US" sz="3200" i="1" dirty="0"/>
              <a:t>E</a:t>
            </a:r>
            <a:r>
              <a:rPr lang="en-US" sz="3200" baseline="-25000" dirty="0"/>
              <a:t>€/$</a:t>
            </a:r>
          </a:p>
        </p:txBody>
      </p:sp>
      <p:sp>
        <p:nvSpPr>
          <p:cNvPr id="6" name="Rectangle 5"/>
          <p:cNvSpPr/>
          <p:nvPr/>
        </p:nvSpPr>
        <p:spPr>
          <a:xfrm>
            <a:off x="-46232" y="1958460"/>
            <a:ext cx="336939" cy="369332"/>
          </a:xfrm>
          <a:prstGeom prst="rect">
            <a:avLst/>
          </a:prstGeom>
        </p:spPr>
        <p:txBody>
          <a:bodyPr wrap="none">
            <a:spAutoFit/>
          </a:bodyPr>
          <a:lstStyle/>
          <a:p>
            <a:r>
              <a:rPr lang="en-US" b="1" dirty="0">
                <a:latin typeface="Lucida Grande"/>
                <a:ea typeface="Lucida Grande"/>
                <a:cs typeface="Lucida Grande"/>
              </a:rPr>
              <a:t>€</a:t>
            </a:r>
            <a:endParaRPr lang="en-US" dirty="0"/>
          </a:p>
        </p:txBody>
      </p:sp>
      <p:cxnSp>
        <p:nvCxnSpPr>
          <p:cNvPr id="3" name="Straight Connector 2"/>
          <p:cNvCxnSpPr/>
          <p:nvPr/>
        </p:nvCxnSpPr>
        <p:spPr>
          <a:xfrm flipV="1">
            <a:off x="6096002" y="3020641"/>
            <a:ext cx="1581727" cy="1"/>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696856" y="4177496"/>
            <a:ext cx="1581727" cy="1"/>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856181" y="3808164"/>
            <a:ext cx="1143000" cy="369332"/>
          </a:xfrm>
          <a:prstGeom prst="rect">
            <a:avLst/>
          </a:prstGeom>
          <a:noFill/>
        </p:spPr>
        <p:txBody>
          <a:bodyPr wrap="square" rtlCol="0">
            <a:spAutoFit/>
          </a:bodyPr>
          <a:lstStyle/>
          <a:p>
            <a:r>
              <a:rPr lang="en-US" dirty="0"/>
              <a:t>Period A</a:t>
            </a:r>
          </a:p>
        </p:txBody>
      </p:sp>
      <p:sp>
        <p:nvSpPr>
          <p:cNvPr id="13" name="TextBox 12"/>
          <p:cNvSpPr txBox="1"/>
          <p:nvPr/>
        </p:nvSpPr>
        <p:spPr>
          <a:xfrm>
            <a:off x="6340763" y="2640237"/>
            <a:ext cx="1143000" cy="369332"/>
          </a:xfrm>
          <a:prstGeom prst="rect">
            <a:avLst/>
          </a:prstGeom>
          <a:noFill/>
        </p:spPr>
        <p:txBody>
          <a:bodyPr wrap="square" rtlCol="0">
            <a:spAutoFit/>
          </a:bodyPr>
          <a:lstStyle/>
          <a:p>
            <a:r>
              <a:rPr lang="en-US" dirty="0"/>
              <a:t>Period B</a:t>
            </a:r>
          </a:p>
        </p:txBody>
      </p:sp>
    </p:spTree>
    <p:extLst>
      <p:ext uri="{BB962C8B-B14F-4D97-AF65-F5344CB8AC3E}">
        <p14:creationId xmlns:p14="http://schemas.microsoft.com/office/powerpoint/2010/main" val="2211449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a:t>Group Work</a:t>
            </a:r>
            <a:r>
              <a:rPr lang="en-US" sz="3200" dirty="0"/>
              <a:t>: Questions on the graph</a:t>
            </a:r>
          </a:p>
        </p:txBody>
      </p:sp>
      <p:sp>
        <p:nvSpPr>
          <p:cNvPr id="3" name="Content Placeholder 2"/>
          <p:cNvSpPr>
            <a:spLocks noGrp="1"/>
          </p:cNvSpPr>
          <p:nvPr>
            <p:ph idx="1"/>
          </p:nvPr>
        </p:nvSpPr>
        <p:spPr>
          <a:xfrm>
            <a:off x="457200" y="1600200"/>
            <a:ext cx="8293100" cy="4807527"/>
          </a:xfrm>
        </p:spPr>
        <p:txBody>
          <a:bodyPr>
            <a:noAutofit/>
          </a:bodyPr>
          <a:lstStyle/>
          <a:p>
            <a:pPr marL="571500" indent="-457200">
              <a:buClr>
                <a:schemeClr val="bg1"/>
              </a:buClr>
              <a:buAutoNum type="arabicParenBoth"/>
            </a:pPr>
            <a:r>
              <a:rPr lang="en-US" sz="2000" dirty="0">
                <a:latin typeface="Times New Roman"/>
                <a:cs typeface="Times New Roman"/>
              </a:rPr>
              <a:t>In which period was the euro stronger against the dollar?</a:t>
            </a:r>
          </a:p>
          <a:p>
            <a:pPr marL="571500" indent="-457200">
              <a:buClr>
                <a:schemeClr val="bg1"/>
              </a:buClr>
              <a:buAutoNum type="arabicParenBoth"/>
            </a:pPr>
            <a:endParaRPr lang="en-US" sz="2000" dirty="0">
              <a:latin typeface="Times New Roman"/>
              <a:cs typeface="Times New Roman"/>
            </a:endParaRPr>
          </a:p>
          <a:p>
            <a:pPr marL="571500" indent="-457200">
              <a:buClr>
                <a:schemeClr val="bg1"/>
              </a:buClr>
              <a:buAutoNum type="arabicParenBoth"/>
            </a:pPr>
            <a:r>
              <a:rPr lang="en-US" sz="2000" dirty="0">
                <a:latin typeface="Times New Roman"/>
                <a:cs typeface="Times New Roman"/>
              </a:rPr>
              <a:t>In early 2014 the euro-dollar exchange rate was 0.74. In late 2014 it was 0.94. </a:t>
            </a:r>
            <a:r>
              <a:rPr lang="en-US" sz="2000" b="1" i="1" dirty="0">
                <a:latin typeface="Times New Roman"/>
                <a:cs typeface="Times New Roman"/>
              </a:rPr>
              <a:t>What was the percentage change</a:t>
            </a:r>
            <a:r>
              <a:rPr lang="en-US" sz="2000" dirty="0">
                <a:latin typeface="Times New Roman"/>
                <a:cs typeface="Times New Roman"/>
              </a:rPr>
              <a:t>? </a:t>
            </a:r>
            <a:r>
              <a:rPr lang="en-US" sz="2000" dirty="0">
                <a:solidFill>
                  <a:srgbClr val="0070C0"/>
                </a:solidFill>
                <a:latin typeface="Times New Roman"/>
                <a:cs typeface="Times New Roman"/>
              </a:rPr>
              <a:t>27% depreciation in the euro.</a:t>
            </a:r>
          </a:p>
          <a:p>
            <a:pPr marL="571500" indent="-457200">
              <a:buClr>
                <a:schemeClr val="bg1"/>
              </a:buClr>
              <a:buAutoNum type="arabicParenBoth"/>
            </a:pPr>
            <a:endParaRPr lang="en-US" sz="2000" dirty="0">
              <a:latin typeface="Times New Roman"/>
              <a:cs typeface="Times New Roman"/>
            </a:endParaRPr>
          </a:p>
          <a:p>
            <a:pPr marL="571500" indent="-457200">
              <a:buClr>
                <a:schemeClr val="bg1"/>
              </a:buClr>
              <a:buAutoNum type="arabicParenBoth"/>
            </a:pPr>
            <a:r>
              <a:rPr lang="en-US" sz="2000" dirty="0">
                <a:latin typeface="Times New Roman"/>
                <a:cs typeface="Times New Roman"/>
              </a:rPr>
              <a:t>In which period do you think the Trade Balance (Exports – Imports with Europe) would be </a:t>
            </a:r>
            <a:r>
              <a:rPr lang="en-US" sz="2000" b="1" i="1" dirty="0">
                <a:latin typeface="Times New Roman"/>
                <a:cs typeface="Times New Roman"/>
              </a:rPr>
              <a:t>higher </a:t>
            </a:r>
            <a:r>
              <a:rPr lang="en-US" sz="2000" dirty="0">
                <a:latin typeface="Times New Roman"/>
                <a:cs typeface="Times New Roman"/>
              </a:rPr>
              <a:t>for the United States? </a:t>
            </a:r>
            <a:r>
              <a:rPr lang="en-US" sz="2000" b="1" i="1" dirty="0">
                <a:latin typeface="Times New Roman"/>
                <a:cs typeface="Times New Roman"/>
              </a:rPr>
              <a:t>Why?</a:t>
            </a:r>
          </a:p>
          <a:p>
            <a:pPr marL="571500" indent="-457200">
              <a:buAutoNum type="arabicParenBoth"/>
            </a:pPr>
            <a:endParaRPr lang="en-US" sz="2000" dirty="0">
              <a:latin typeface="Times New Roman"/>
              <a:cs typeface="Times New Roman"/>
            </a:endParaRPr>
          </a:p>
          <a:p>
            <a:pPr marL="114300" indent="0">
              <a:buNone/>
            </a:pPr>
            <a:r>
              <a:rPr lang="en-US" sz="2000" dirty="0">
                <a:solidFill>
                  <a:srgbClr val="0070C0"/>
                </a:solidFill>
                <a:latin typeface="Times New Roman"/>
                <a:cs typeface="Times New Roman"/>
              </a:rPr>
              <a:t>In Period A, when the euro is strong, European countries are going to import relatively more from the U.S. Goods and services are relatively cheap in the US so better to import. For the US, it is the opposite. The US export market will increase when the dollar weakens. </a:t>
            </a:r>
          </a:p>
          <a:p>
            <a:pPr marL="114300" indent="0">
              <a:buNone/>
            </a:pPr>
            <a:endParaRPr lang="en-US" sz="2000" dirty="0">
              <a:latin typeface="Times New Roman"/>
              <a:cs typeface="Times New Roman"/>
            </a:endParaRPr>
          </a:p>
          <a:p>
            <a:pPr marL="114300" indent="0">
              <a:buNone/>
            </a:pPr>
            <a:endParaRPr lang="en-US" b="1" i="1" dirty="0">
              <a:latin typeface="Times New Roman"/>
              <a:cs typeface="Times New Roman"/>
            </a:endParaRPr>
          </a:p>
          <a:p>
            <a:pPr marL="571500" indent="-457200">
              <a:buAutoNum type="arabicParenBoth"/>
            </a:pPr>
            <a:endParaRPr lang="en-US" b="1" i="1" dirty="0">
              <a:latin typeface="Times New Roman"/>
              <a:cs typeface="Times New Roman"/>
            </a:endParaRPr>
          </a:p>
          <a:p>
            <a:pPr marL="571500" indent="-457200">
              <a:buAutoNum type="arabicParenBoth"/>
            </a:pPr>
            <a:endParaRPr lang="en-US" dirty="0">
              <a:latin typeface="Times New Roman"/>
              <a:cs typeface="Times New Roman"/>
            </a:endParaRPr>
          </a:p>
          <a:p>
            <a:pPr marL="571500" indent="-457200">
              <a:buAutoNum type="arabicParenBoth"/>
            </a:pPr>
            <a:endParaRPr lang="en-US" dirty="0">
              <a:latin typeface="Times New Roman"/>
              <a:cs typeface="Times New Roman"/>
            </a:endParaRPr>
          </a:p>
          <a:p>
            <a:pPr marL="114300" indent="0">
              <a:buNone/>
            </a:pPr>
            <a:endParaRPr lang="en-US" dirty="0">
              <a:latin typeface="Times New Roman"/>
              <a:cs typeface="Times New Roman"/>
            </a:endParaRPr>
          </a:p>
          <a:p>
            <a:pPr marL="114300" indent="0">
              <a:buNone/>
            </a:pPr>
            <a:endParaRPr lang="en-US" dirty="0">
              <a:latin typeface="Times New Roman"/>
              <a:cs typeface="Times New Roman"/>
            </a:endParaRPr>
          </a:p>
          <a:p>
            <a:pPr marL="114300" indent="0">
              <a:buNone/>
            </a:pPr>
            <a:r>
              <a:rPr lang="en-US" dirty="0">
                <a:latin typeface="Times New Roman"/>
                <a:cs typeface="Times New Roman"/>
              </a:rPr>
              <a:t> </a:t>
            </a:r>
          </a:p>
        </p:txBody>
      </p:sp>
    </p:spTree>
    <p:extLst>
      <p:ext uri="{BB962C8B-B14F-4D97-AF65-F5344CB8AC3E}">
        <p14:creationId xmlns:p14="http://schemas.microsoft.com/office/powerpoint/2010/main" val="1464176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5-28 at 11.04.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64" y="1257301"/>
            <a:ext cx="8287532" cy="3915064"/>
          </a:xfrm>
          <a:prstGeom prst="rect">
            <a:avLst/>
          </a:prstGeom>
        </p:spPr>
      </p:pic>
    </p:spTree>
    <p:extLst>
      <p:ext uri="{BB962C8B-B14F-4D97-AF65-F5344CB8AC3E}">
        <p14:creationId xmlns:p14="http://schemas.microsoft.com/office/powerpoint/2010/main" val="2816822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48"/>
            <a:ext cx="7620000" cy="1143000"/>
          </a:xfrm>
        </p:spPr>
        <p:txBody>
          <a:bodyPr/>
          <a:lstStyle/>
          <a:p>
            <a:r>
              <a:rPr lang="en-US" sz="3200" b="1" i="1" dirty="0"/>
              <a:t>Group work</a:t>
            </a:r>
            <a:r>
              <a:rPr lang="en-US" sz="3200" dirty="0"/>
              <a:t>: Shopping around</a:t>
            </a:r>
          </a:p>
        </p:txBody>
      </p:sp>
      <p:sp>
        <p:nvSpPr>
          <p:cNvPr id="3" name="Content Placeholder 2"/>
          <p:cNvSpPr>
            <a:spLocks noGrp="1"/>
          </p:cNvSpPr>
          <p:nvPr>
            <p:ph idx="1"/>
          </p:nvPr>
        </p:nvSpPr>
        <p:spPr>
          <a:xfrm>
            <a:off x="457200" y="988315"/>
            <a:ext cx="7620000" cy="4800600"/>
          </a:xfrm>
        </p:spPr>
        <p:txBody>
          <a:bodyPr>
            <a:normAutofit/>
          </a:bodyPr>
          <a:lstStyle/>
          <a:p>
            <a:pPr marL="114300" indent="0">
              <a:buNone/>
            </a:pPr>
            <a:r>
              <a:rPr lang="en-US" sz="2000" dirty="0">
                <a:latin typeface="Times New Roman"/>
                <a:cs typeface="Times New Roman"/>
              </a:rPr>
              <a:t>Consider your home country </a:t>
            </a:r>
            <a:r>
              <a:rPr lang="en-US" sz="2000" u="sng" dirty="0">
                <a:latin typeface="Times New Roman"/>
                <a:cs typeface="Times New Roman"/>
              </a:rPr>
              <a:t>France</a:t>
            </a:r>
            <a:r>
              <a:rPr lang="en-US" sz="2000" dirty="0">
                <a:latin typeface="Times New Roman"/>
                <a:cs typeface="Times New Roman"/>
              </a:rPr>
              <a:t>. You want to buy a specific computer, and you want to spend the least amount of euros. </a:t>
            </a:r>
          </a:p>
          <a:p>
            <a:pPr marL="114300" indent="0">
              <a:buNone/>
            </a:pPr>
            <a:endParaRPr lang="en-US" sz="2000" dirty="0">
              <a:latin typeface="Times New Roman"/>
              <a:cs typeface="Times New Roman"/>
            </a:endParaRPr>
          </a:p>
          <a:p>
            <a:pPr marL="114300" indent="0">
              <a:buNone/>
            </a:pPr>
            <a:r>
              <a:rPr lang="en-US" sz="2000" dirty="0">
                <a:latin typeface="Times New Roman"/>
                <a:cs typeface="Times New Roman"/>
              </a:rPr>
              <a:t>You can purchase the computer in France (euros), Japan (yen) or the U.S. (dollar). Suppose no transactions costs (i.e., no cost to convert)</a:t>
            </a:r>
          </a:p>
          <a:p>
            <a:pPr marL="114300" indent="0">
              <a:buNone/>
            </a:pPr>
            <a:endParaRPr lang="en-US" sz="2000" dirty="0">
              <a:latin typeface="Times New Roman"/>
              <a:cs typeface="Times New Roman"/>
            </a:endParaRPr>
          </a:p>
          <a:p>
            <a:pPr marL="114300" indent="0">
              <a:buNone/>
            </a:pPr>
            <a:r>
              <a:rPr lang="en-US" sz="2000" dirty="0">
                <a:latin typeface="Times New Roman"/>
                <a:cs typeface="Times New Roman"/>
              </a:rPr>
              <a:t>The yen-dollar exchange rate = </a:t>
            </a:r>
            <a:r>
              <a:rPr lang="en-US" sz="2000" i="1" dirty="0">
                <a:latin typeface="Times New Roman"/>
                <a:cs typeface="Times New Roman"/>
              </a:rPr>
              <a:t>E</a:t>
            </a:r>
            <a:r>
              <a:rPr lang="en-US" sz="2000" i="1" baseline="-25000" dirty="0">
                <a:latin typeface="Times New Roman"/>
                <a:cs typeface="Times New Roman"/>
              </a:rPr>
              <a:t>¥/$</a:t>
            </a:r>
            <a:r>
              <a:rPr lang="en-US" sz="2000" i="1" dirty="0">
                <a:latin typeface="Times New Roman"/>
                <a:cs typeface="Times New Roman"/>
              </a:rPr>
              <a:t>= 112 </a:t>
            </a:r>
            <a:r>
              <a:rPr lang="en-US" sz="2000" dirty="0">
                <a:latin typeface="Times New Roman"/>
                <a:cs typeface="Times New Roman"/>
              </a:rPr>
              <a:t>and the yen-euro exchange rate = </a:t>
            </a:r>
            <a:r>
              <a:rPr lang="en-US" sz="2000" i="1" dirty="0">
                <a:latin typeface="Times New Roman"/>
                <a:cs typeface="Times New Roman"/>
              </a:rPr>
              <a:t>E</a:t>
            </a:r>
            <a:r>
              <a:rPr lang="en-US" sz="2000" i="1" baseline="-25000" dirty="0">
                <a:latin typeface="Times New Roman"/>
                <a:cs typeface="Times New Roman"/>
              </a:rPr>
              <a:t>¥/€</a:t>
            </a:r>
            <a:r>
              <a:rPr lang="en-US" sz="2000" i="1" dirty="0">
                <a:latin typeface="Times New Roman"/>
                <a:cs typeface="Times New Roman"/>
              </a:rPr>
              <a:t>= 125 </a:t>
            </a:r>
          </a:p>
          <a:p>
            <a:pPr marL="114300" indent="0">
              <a:buNone/>
            </a:pPr>
            <a:endParaRPr lang="en-US" sz="2000" dirty="0">
              <a:latin typeface="Times New Roman"/>
              <a:cs typeface="Times New Roman"/>
            </a:endParaRPr>
          </a:p>
          <a:p>
            <a:pPr marL="114300" indent="0">
              <a:buNone/>
            </a:pPr>
            <a:r>
              <a:rPr lang="en-US" sz="2000" b="1" i="1" dirty="0">
                <a:latin typeface="Times New Roman"/>
                <a:cs typeface="Times New Roman"/>
              </a:rPr>
              <a:t>From the prices provided below, in which country is the computer sold for the lowest price? (in euros)</a:t>
            </a:r>
          </a:p>
        </p:txBody>
      </p:sp>
      <p:graphicFrame>
        <p:nvGraphicFramePr>
          <p:cNvPr id="4" name="Table 3"/>
          <p:cNvGraphicFramePr>
            <a:graphicFrameLocks noGrp="1"/>
          </p:cNvGraphicFramePr>
          <p:nvPr>
            <p:extLst>
              <p:ext uri="{D42A27DB-BD31-4B8C-83A1-F6EECF244321}">
                <p14:modId xmlns:p14="http://schemas.microsoft.com/office/powerpoint/2010/main" val="2150419207"/>
              </p:ext>
            </p:extLst>
          </p:nvPr>
        </p:nvGraphicFramePr>
        <p:xfrm>
          <a:off x="4186375" y="5045359"/>
          <a:ext cx="4064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tblGrid>
              <a:tr h="370840">
                <a:tc>
                  <a:txBody>
                    <a:bodyPr/>
                    <a:lstStyle/>
                    <a:p>
                      <a:r>
                        <a:rPr lang="en-US" dirty="0"/>
                        <a:t>Price </a:t>
                      </a:r>
                    </a:p>
                  </a:txBody>
                  <a:tcPr/>
                </a:tc>
                <a:tc>
                  <a:txBody>
                    <a:bodyPr/>
                    <a:lstStyle/>
                    <a:p>
                      <a:r>
                        <a:rPr lang="en-US" dirty="0"/>
                        <a:t>Price in €</a:t>
                      </a:r>
                    </a:p>
                  </a:txBody>
                  <a:tcPr/>
                </a:tc>
                <a:extLst>
                  <a:ext uri="{0D108BD9-81ED-4DB2-BD59-A6C34878D82A}">
                    <a16:rowId xmlns:a16="http://schemas.microsoft.com/office/drawing/2014/main" val="10000"/>
                  </a:ext>
                </a:extLst>
              </a:tr>
              <a:tr h="370840">
                <a:tc>
                  <a:txBody>
                    <a:bodyPr/>
                    <a:lstStyle/>
                    <a:p>
                      <a:r>
                        <a:rPr lang="en-US" dirty="0"/>
                        <a:t>180,000 yen</a:t>
                      </a:r>
                    </a:p>
                  </a:txBody>
                  <a:tcPr/>
                </a:tc>
                <a:tc>
                  <a:txBody>
                    <a:bodyPr/>
                    <a:lstStyle/>
                    <a:p>
                      <a:r>
                        <a:rPr lang="en-US" b="1" dirty="0">
                          <a:solidFill>
                            <a:srgbClr val="0070C0"/>
                          </a:solidFill>
                        </a:rPr>
                        <a:t>1,440</a:t>
                      </a:r>
                      <a:r>
                        <a:rPr lang="en-US" b="1" baseline="0" dirty="0">
                          <a:solidFill>
                            <a:srgbClr val="0070C0"/>
                          </a:solidFill>
                        </a:rPr>
                        <a:t> euros</a:t>
                      </a:r>
                      <a:endParaRPr lang="en-US" b="1" dirty="0">
                        <a:solidFill>
                          <a:srgbClr val="0070C0"/>
                        </a:solidFill>
                      </a:endParaRPr>
                    </a:p>
                  </a:txBody>
                  <a:tcPr/>
                </a:tc>
                <a:extLst>
                  <a:ext uri="{0D108BD9-81ED-4DB2-BD59-A6C34878D82A}">
                    <a16:rowId xmlns:a16="http://schemas.microsoft.com/office/drawing/2014/main" val="10001"/>
                  </a:ext>
                </a:extLst>
              </a:tr>
              <a:tr h="370840">
                <a:tc>
                  <a:txBody>
                    <a:bodyPr/>
                    <a:lstStyle/>
                    <a:p>
                      <a:r>
                        <a:rPr lang="en-US" dirty="0"/>
                        <a:t>1,500</a:t>
                      </a:r>
                      <a:r>
                        <a:rPr lang="en-US" baseline="0" dirty="0"/>
                        <a:t> euros</a:t>
                      </a:r>
                      <a:endParaRPr lang="en-US" dirty="0"/>
                    </a:p>
                  </a:txBody>
                  <a:tcPr/>
                </a:tc>
                <a:tc>
                  <a:txBody>
                    <a:bodyPr/>
                    <a:lstStyle/>
                    <a:p>
                      <a:r>
                        <a:rPr lang="en-US" dirty="0"/>
                        <a:t>1,500 euros</a:t>
                      </a:r>
                    </a:p>
                  </a:txBody>
                  <a:tcPr/>
                </a:tc>
                <a:extLst>
                  <a:ext uri="{0D108BD9-81ED-4DB2-BD59-A6C34878D82A}">
                    <a16:rowId xmlns:a16="http://schemas.microsoft.com/office/drawing/2014/main" val="10002"/>
                  </a:ext>
                </a:extLst>
              </a:tr>
              <a:tr h="370840">
                <a:tc>
                  <a:txBody>
                    <a:bodyPr/>
                    <a:lstStyle/>
                    <a:p>
                      <a:r>
                        <a:rPr lang="en-US" dirty="0"/>
                        <a:t>1,800 dollars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70C0"/>
                          </a:solidFill>
                        </a:rPr>
                        <a:t>1,613</a:t>
                      </a:r>
                      <a:r>
                        <a:rPr lang="en-US" b="1" baseline="0" dirty="0">
                          <a:solidFill>
                            <a:srgbClr val="0070C0"/>
                          </a:solidFill>
                        </a:rPr>
                        <a:t> euros</a:t>
                      </a:r>
                      <a:endParaRPr lang="en-US" b="1" dirty="0">
                        <a:solidFill>
                          <a:srgbClr val="0070C0"/>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39625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5-29 at 8.54.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18228"/>
            <a:ext cx="7869689" cy="4473864"/>
          </a:xfrm>
          <a:prstGeom prst="rect">
            <a:avLst/>
          </a:prstGeom>
        </p:spPr>
      </p:pic>
      <p:sp>
        <p:nvSpPr>
          <p:cNvPr id="6" name="Title 1"/>
          <p:cNvSpPr>
            <a:spLocks noGrp="1"/>
          </p:cNvSpPr>
          <p:nvPr>
            <p:ph type="title"/>
          </p:nvPr>
        </p:nvSpPr>
        <p:spPr>
          <a:xfrm>
            <a:off x="457200" y="274638"/>
            <a:ext cx="7620000" cy="1143000"/>
          </a:xfrm>
        </p:spPr>
        <p:txBody>
          <a:bodyPr/>
          <a:lstStyle/>
          <a:p>
            <a:r>
              <a:rPr lang="en-US" sz="3200" dirty="0"/>
              <a:t>Euros needed to buy 1 British pound = </a:t>
            </a:r>
            <a:r>
              <a:rPr lang="en-US" sz="3200" i="1" dirty="0"/>
              <a:t>E</a:t>
            </a:r>
            <a:r>
              <a:rPr lang="en-US" sz="3200" i="1" baseline="-25000" dirty="0">
                <a:latin typeface="Times New Roman"/>
                <a:cs typeface="Times New Roman"/>
              </a:rPr>
              <a:t>€</a:t>
            </a:r>
            <a:r>
              <a:rPr lang="en-US" sz="3200" baseline="-25000" dirty="0"/>
              <a:t>/£</a:t>
            </a:r>
          </a:p>
        </p:txBody>
      </p:sp>
      <p:cxnSp>
        <p:nvCxnSpPr>
          <p:cNvPr id="7" name="Straight Connector 6"/>
          <p:cNvCxnSpPr/>
          <p:nvPr/>
        </p:nvCxnSpPr>
        <p:spPr>
          <a:xfrm>
            <a:off x="6488546" y="2420751"/>
            <a:ext cx="773545" cy="2147455"/>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063158" y="2105352"/>
            <a:ext cx="1246910" cy="1200329"/>
          </a:xfrm>
          <a:prstGeom prst="rect">
            <a:avLst/>
          </a:prstGeom>
          <a:noFill/>
        </p:spPr>
        <p:txBody>
          <a:bodyPr wrap="square" rtlCol="0">
            <a:spAutoFit/>
          </a:bodyPr>
          <a:lstStyle/>
          <a:p>
            <a:r>
              <a:rPr lang="en-US" dirty="0"/>
              <a:t>What might help explain this decrease?</a:t>
            </a:r>
          </a:p>
        </p:txBody>
      </p:sp>
    </p:spTree>
    <p:extLst>
      <p:ext uri="{BB962C8B-B14F-4D97-AF65-F5344CB8AC3E}">
        <p14:creationId xmlns:p14="http://schemas.microsoft.com/office/powerpoint/2010/main" val="3147123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Market for foreign exchange (</a:t>
            </a:r>
            <a:r>
              <a:rPr lang="en-US" sz="3200" dirty="0" err="1"/>
              <a:t>Forex</a:t>
            </a:r>
            <a:r>
              <a:rPr lang="en-US" sz="3200" dirty="0"/>
              <a:t> or FX)</a:t>
            </a:r>
          </a:p>
        </p:txBody>
      </p:sp>
      <p:sp>
        <p:nvSpPr>
          <p:cNvPr id="3" name="Content Placeholder 2"/>
          <p:cNvSpPr>
            <a:spLocks noGrp="1"/>
          </p:cNvSpPr>
          <p:nvPr>
            <p:ph idx="1"/>
          </p:nvPr>
        </p:nvSpPr>
        <p:spPr/>
        <p:txBody>
          <a:bodyPr>
            <a:normAutofit fontScale="92500" lnSpcReduction="10000"/>
          </a:bodyPr>
          <a:lstStyle/>
          <a:p>
            <a:r>
              <a:rPr lang="en-US" dirty="0"/>
              <a:t>So far the exchange rates we have looked at are called “</a:t>
            </a:r>
            <a:r>
              <a:rPr lang="en-US" b="1" i="1" dirty="0"/>
              <a:t>spot</a:t>
            </a:r>
            <a:r>
              <a:rPr lang="en-US" dirty="0"/>
              <a:t>” exchange rates. They happen “on the spot”. Right now.</a:t>
            </a:r>
          </a:p>
          <a:p>
            <a:endParaRPr lang="en-US" dirty="0"/>
          </a:p>
          <a:p>
            <a:r>
              <a:rPr lang="en-US" dirty="0"/>
              <a:t>For many countries those rates are determined by international currency markets. The </a:t>
            </a:r>
            <a:r>
              <a:rPr lang="en-US" b="1" i="1" dirty="0" err="1"/>
              <a:t>Forex</a:t>
            </a:r>
            <a:r>
              <a:rPr lang="en-US" b="1" i="1" dirty="0"/>
              <a:t> Market </a:t>
            </a:r>
            <a:r>
              <a:rPr lang="en-US" dirty="0"/>
              <a:t>is where currencies are bought and sold. In 2014 trading averaged 4.8 trillion ($) per day in the </a:t>
            </a:r>
            <a:r>
              <a:rPr lang="en-US" dirty="0" err="1"/>
              <a:t>Forex</a:t>
            </a:r>
            <a:r>
              <a:rPr lang="en-US" dirty="0"/>
              <a:t> market. </a:t>
            </a:r>
          </a:p>
          <a:p>
            <a:endParaRPr lang="en-US" dirty="0"/>
          </a:p>
          <a:p>
            <a:r>
              <a:rPr lang="en-US" dirty="0"/>
              <a:t>Most Forex activity is done by major commercial banks in the financial centers of the world</a:t>
            </a:r>
          </a:p>
          <a:p>
            <a:endParaRPr lang="en-US" dirty="0"/>
          </a:p>
          <a:p>
            <a:r>
              <a:rPr lang="en-US" u="sng" dirty="0"/>
              <a:t>90% </a:t>
            </a:r>
            <a:r>
              <a:rPr lang="en-US" dirty="0"/>
              <a:t>of </a:t>
            </a:r>
            <a:r>
              <a:rPr lang="en-US" dirty="0" err="1"/>
              <a:t>Forex</a:t>
            </a:r>
            <a:r>
              <a:rPr lang="en-US" dirty="0"/>
              <a:t> transactions are spot exchanges.</a:t>
            </a:r>
          </a:p>
          <a:p>
            <a:endParaRPr lang="en-US" dirty="0"/>
          </a:p>
          <a:p>
            <a:r>
              <a:rPr lang="en-US" dirty="0"/>
              <a:t>The other 10% of derivatives (rates </a:t>
            </a:r>
            <a:r>
              <a:rPr lang="en-US" b="1" i="1" dirty="0"/>
              <a:t>derived</a:t>
            </a:r>
            <a:r>
              <a:rPr lang="en-US" dirty="0"/>
              <a:t> from the spot exchange rate)</a:t>
            </a:r>
          </a:p>
        </p:txBody>
      </p:sp>
    </p:spTree>
    <p:extLst>
      <p:ext uri="{BB962C8B-B14F-4D97-AF65-F5344CB8AC3E}">
        <p14:creationId xmlns:p14="http://schemas.microsoft.com/office/powerpoint/2010/main" val="1564172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6-13 at 11.01.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2557" y="609601"/>
            <a:ext cx="5901977" cy="5617364"/>
          </a:xfrm>
          <a:prstGeom prst="rect">
            <a:avLst/>
          </a:prstGeom>
        </p:spPr>
      </p:pic>
    </p:spTree>
    <p:extLst>
      <p:ext uri="{BB962C8B-B14F-4D97-AF65-F5344CB8AC3E}">
        <p14:creationId xmlns:p14="http://schemas.microsoft.com/office/powerpoint/2010/main" val="2151657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23" y="539389"/>
            <a:ext cx="7620000" cy="1059317"/>
          </a:xfrm>
        </p:spPr>
        <p:txBody>
          <a:bodyPr>
            <a:normAutofit lnSpcReduction="10000"/>
          </a:bodyPr>
          <a:lstStyle/>
          <a:p>
            <a:r>
              <a:rPr lang="en-US" dirty="0"/>
              <a:t>Fixed vs. floating – some exchange rates are fixed or pegged and only fluctuate marginally.  Here is an example of a pegged exchange rate </a:t>
            </a:r>
            <a:r>
              <a:rPr lang="en-US" sz="2400" i="1" dirty="0"/>
              <a:t>E</a:t>
            </a:r>
            <a:r>
              <a:rPr lang="en-US" sz="2400" i="1" baseline="-25000" dirty="0">
                <a:latin typeface="Times New Roman"/>
                <a:cs typeface="Times New Roman"/>
              </a:rPr>
              <a:t>€</a:t>
            </a:r>
            <a:r>
              <a:rPr lang="en-US" sz="2400" baseline="-25000" dirty="0"/>
              <a:t>/DKr</a:t>
            </a:r>
            <a:r>
              <a:rPr lang="en-US" dirty="0"/>
              <a:t> </a:t>
            </a:r>
          </a:p>
          <a:p>
            <a:endParaRPr lang="en-US" dirty="0"/>
          </a:p>
          <a:p>
            <a:pPr marL="114300" indent="0">
              <a:buNone/>
            </a:pPr>
            <a:endParaRPr lang="en-US" dirty="0"/>
          </a:p>
        </p:txBody>
      </p:sp>
      <p:pic>
        <p:nvPicPr>
          <p:cNvPr id="4" name="Picture 3" descr="Screen Shot 2017-06-14 at 11.19.48 AM.png"/>
          <p:cNvPicPr>
            <a:picLocks noChangeAspect="1"/>
          </p:cNvPicPr>
          <p:nvPr/>
        </p:nvPicPr>
        <p:blipFill rotWithShape="1">
          <a:blip r:embed="rId2">
            <a:extLst>
              <a:ext uri="{28A0092B-C50C-407E-A947-70E740481C1C}">
                <a14:useLocalDpi xmlns:a14="http://schemas.microsoft.com/office/drawing/2010/main" val="0"/>
              </a:ext>
            </a:extLst>
          </a:blip>
          <a:srcRect t="18116"/>
          <a:stretch/>
        </p:blipFill>
        <p:spPr>
          <a:xfrm>
            <a:off x="546100" y="2046940"/>
            <a:ext cx="8039100" cy="4700489"/>
          </a:xfrm>
          <a:prstGeom prst="rect">
            <a:avLst/>
          </a:prstGeom>
        </p:spPr>
      </p:pic>
    </p:spTree>
    <p:extLst>
      <p:ext uri="{BB962C8B-B14F-4D97-AF65-F5344CB8AC3E}">
        <p14:creationId xmlns:p14="http://schemas.microsoft.com/office/powerpoint/2010/main" val="932566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Government involvement in </a:t>
            </a:r>
            <a:r>
              <a:rPr lang="en-US" sz="3200" dirty="0" err="1"/>
              <a:t>Forex</a:t>
            </a:r>
            <a:endParaRPr lang="en-US" sz="3200" dirty="0"/>
          </a:p>
        </p:txBody>
      </p:sp>
      <p:sp>
        <p:nvSpPr>
          <p:cNvPr id="3" name="TextBox 2">
            <a:extLst>
              <a:ext uri="{FF2B5EF4-FFF2-40B4-BE49-F238E27FC236}">
                <a16:creationId xmlns:a16="http://schemas.microsoft.com/office/drawing/2014/main" id="{D73C58E3-A36E-654F-AB2A-2945504EDF2C}"/>
              </a:ext>
            </a:extLst>
          </p:cNvPr>
          <p:cNvSpPr txBox="1"/>
          <p:nvPr/>
        </p:nvSpPr>
        <p:spPr>
          <a:xfrm>
            <a:off x="680225" y="1572322"/>
            <a:ext cx="6813395" cy="3108543"/>
          </a:xfrm>
          <a:prstGeom prst="rect">
            <a:avLst/>
          </a:prstGeom>
          <a:noFill/>
        </p:spPr>
        <p:txBody>
          <a:bodyPr wrap="square" rtlCol="0">
            <a:spAutoFit/>
          </a:bodyPr>
          <a:lstStyle/>
          <a:p>
            <a:r>
              <a:rPr lang="en-US" sz="2000" b="1" i="1" dirty="0"/>
              <a:t>Capital controls </a:t>
            </a:r>
            <a:r>
              <a:rPr lang="en-US" sz="2000" dirty="0"/>
              <a:t>– a restriction on cross-border financial transactions</a:t>
            </a:r>
          </a:p>
          <a:p>
            <a:endParaRPr lang="en-US" sz="2000" dirty="0"/>
          </a:p>
          <a:p>
            <a:r>
              <a:rPr lang="en-US" sz="2000" b="1" i="1" dirty="0"/>
              <a:t>Intervention</a:t>
            </a:r>
            <a:r>
              <a:rPr lang="en-US" sz="2000" dirty="0"/>
              <a:t> – typically through central bank. Holding reserves of foreign currencies and buying and selling to influence exchange rates</a:t>
            </a:r>
          </a:p>
          <a:p>
            <a:endParaRPr lang="en-US" sz="2000" dirty="0"/>
          </a:p>
          <a:p>
            <a:endParaRPr lang="en-US" sz="2000" dirty="0"/>
          </a:p>
          <a:p>
            <a:endParaRPr lang="en-US" dirty="0"/>
          </a:p>
          <a:p>
            <a:endParaRPr lang="en-US" dirty="0"/>
          </a:p>
        </p:txBody>
      </p:sp>
    </p:spTree>
    <p:extLst>
      <p:ext uri="{BB962C8B-B14F-4D97-AF65-F5344CB8AC3E}">
        <p14:creationId xmlns:p14="http://schemas.microsoft.com/office/powerpoint/2010/main" val="2269198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Derivatives</a:t>
            </a:r>
          </a:p>
        </p:txBody>
      </p:sp>
      <p:sp>
        <p:nvSpPr>
          <p:cNvPr id="3" name="Content Placeholder 2"/>
          <p:cNvSpPr>
            <a:spLocks noGrp="1"/>
          </p:cNvSpPr>
          <p:nvPr>
            <p:ph idx="1"/>
          </p:nvPr>
        </p:nvSpPr>
        <p:spPr>
          <a:xfrm>
            <a:off x="457200" y="1329272"/>
            <a:ext cx="7975600" cy="4800600"/>
          </a:xfrm>
        </p:spPr>
        <p:txBody>
          <a:bodyPr>
            <a:normAutofit/>
          </a:bodyPr>
          <a:lstStyle/>
          <a:p>
            <a:r>
              <a:rPr lang="en-US" b="1" i="1" dirty="0"/>
              <a:t>Forwards</a:t>
            </a:r>
            <a:r>
              <a:rPr lang="en-US" dirty="0"/>
              <a:t>: Two parties make a contract today, but the settlement date for the transaction is in the future. 30 days, 90 days, six months, one year. (typically the Forward rate follows spot rate very closely)</a:t>
            </a:r>
          </a:p>
          <a:p>
            <a:endParaRPr lang="en-US" dirty="0"/>
          </a:p>
          <a:p>
            <a:pPr marL="114300" indent="0">
              <a:buNone/>
            </a:pPr>
            <a:endParaRPr lang="en-US" dirty="0"/>
          </a:p>
        </p:txBody>
      </p:sp>
    </p:spTree>
    <p:extLst>
      <p:ext uri="{BB962C8B-B14F-4D97-AF65-F5344CB8AC3E}">
        <p14:creationId xmlns:p14="http://schemas.microsoft.com/office/powerpoint/2010/main" val="3270794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9055"/>
            <a:ext cx="8342086" cy="6219373"/>
          </a:xfrm>
        </p:spPr>
        <p:txBody>
          <a:bodyPr>
            <a:normAutofit/>
          </a:bodyPr>
          <a:lstStyle/>
          <a:p>
            <a:pPr marL="114300" indent="0">
              <a:buNone/>
            </a:pPr>
            <a:r>
              <a:rPr lang="en-US" i="1" dirty="0">
                <a:latin typeface="Times New Roman"/>
                <a:cs typeface="Times New Roman"/>
              </a:rPr>
              <a:t>Q</a:t>
            </a:r>
            <a:r>
              <a:rPr lang="en-US" i="1" baseline="30000" dirty="0">
                <a:latin typeface="Times New Roman"/>
                <a:cs typeface="Times New Roman"/>
              </a:rPr>
              <a:t>D</a:t>
            </a:r>
            <a:r>
              <a:rPr lang="en-US" i="1" dirty="0">
                <a:latin typeface="Times New Roman"/>
                <a:cs typeface="Times New Roman"/>
              </a:rPr>
              <a:t> = 8 – P 					</a:t>
            </a:r>
          </a:p>
          <a:p>
            <a:pPr marL="114300" indent="0">
              <a:buNone/>
            </a:pPr>
            <a:r>
              <a:rPr lang="en-US" i="1" dirty="0">
                <a:latin typeface="Times New Roman"/>
                <a:cs typeface="Times New Roman"/>
              </a:rPr>
              <a:t>Q</a:t>
            </a:r>
            <a:r>
              <a:rPr lang="en-US" i="1" baseline="30000" dirty="0">
                <a:latin typeface="Times New Roman"/>
                <a:cs typeface="Times New Roman"/>
              </a:rPr>
              <a:t>S</a:t>
            </a:r>
            <a:r>
              <a:rPr lang="en-US" i="1" dirty="0">
                <a:latin typeface="Times New Roman"/>
                <a:cs typeface="Times New Roman"/>
              </a:rPr>
              <a:t> = P</a:t>
            </a:r>
          </a:p>
          <a:p>
            <a:pPr marL="114300" indent="0">
              <a:buNone/>
            </a:pPr>
            <a:r>
              <a:rPr lang="en-US" i="1" dirty="0">
                <a:latin typeface="Times New Roman"/>
                <a:cs typeface="Times New Roman"/>
              </a:rPr>
              <a:t>P</a:t>
            </a:r>
            <a:r>
              <a:rPr lang="en-US" i="1" baseline="30000" dirty="0">
                <a:latin typeface="Times New Roman"/>
                <a:cs typeface="Times New Roman"/>
              </a:rPr>
              <a:t>W</a:t>
            </a:r>
            <a:r>
              <a:rPr lang="en-US" dirty="0">
                <a:latin typeface="Times New Roman"/>
                <a:cs typeface="Times New Roman"/>
              </a:rPr>
              <a:t> = €1 </a:t>
            </a:r>
            <a:r>
              <a:rPr lang="en-US" dirty="0"/>
              <a:t>per bag</a:t>
            </a:r>
            <a:endParaRPr lang="en-US" i="1" dirty="0">
              <a:latin typeface="Times New Roman"/>
              <a:cs typeface="Times New Roman"/>
            </a:endParaRPr>
          </a:p>
          <a:p>
            <a:pPr marL="114300" indent="0">
              <a:buNone/>
            </a:pPr>
            <a:endParaRPr lang="en-US" i="1" dirty="0">
              <a:latin typeface="Times New Roman"/>
              <a:cs typeface="Times New Roman"/>
            </a:endParaRPr>
          </a:p>
          <a:p>
            <a:pPr marL="114300" indent="0">
              <a:buNone/>
            </a:pPr>
            <a:r>
              <a:rPr lang="en-US" dirty="0">
                <a:latin typeface="Times New Roman"/>
                <a:cs typeface="Times New Roman"/>
              </a:rPr>
              <a:t>Answer the following (drawing graphs will help!!):</a:t>
            </a:r>
          </a:p>
          <a:p>
            <a:pPr marL="571500" indent="-457200">
              <a:buClrTx/>
              <a:buAutoNum type="arabicParenBoth"/>
            </a:pPr>
            <a:r>
              <a:rPr lang="en-US" b="1" dirty="0">
                <a:latin typeface="Times New Roman"/>
                <a:cs typeface="Times New Roman"/>
              </a:rPr>
              <a:t>No trade</a:t>
            </a:r>
            <a:r>
              <a:rPr lang="en-US" dirty="0">
                <a:latin typeface="Times New Roman"/>
                <a:cs typeface="Times New Roman"/>
              </a:rPr>
              <a:t>: Calculate the equilibrium price (the domestic price), quantity, consumer surplus, producer surplus and total surplus. </a:t>
            </a:r>
          </a:p>
          <a:p>
            <a:pPr marL="571500" indent="-457200">
              <a:buClrTx/>
              <a:buAutoNum type="arabicParenBoth"/>
            </a:pPr>
            <a:r>
              <a:rPr lang="en-US" b="1" dirty="0">
                <a:latin typeface="Times New Roman"/>
                <a:cs typeface="Times New Roman"/>
              </a:rPr>
              <a:t>Free Trade</a:t>
            </a:r>
            <a:r>
              <a:rPr lang="en-US" dirty="0">
                <a:latin typeface="Times New Roman"/>
                <a:cs typeface="Times New Roman"/>
              </a:rPr>
              <a:t>: Calculate the equilibrium price (the domestic price) quantity produced domestically, quantity consumed domestically, imports, consumer surplus, producer surplus and total surplus</a:t>
            </a:r>
          </a:p>
          <a:p>
            <a:pPr marL="571500" indent="-457200">
              <a:buClrTx/>
              <a:buAutoNum type="arabicParenBoth"/>
            </a:pPr>
            <a:r>
              <a:rPr lang="en-US" b="1" dirty="0">
                <a:latin typeface="Times New Roman"/>
                <a:cs typeface="Times New Roman"/>
              </a:rPr>
              <a:t>Trade with Tariff: </a:t>
            </a:r>
            <a:r>
              <a:rPr lang="en-US" dirty="0">
                <a:latin typeface="Times New Roman"/>
                <a:cs typeface="Times New Roman"/>
              </a:rPr>
              <a:t>Suppose a €1 tariff is imposed for all inputs. Calculate equilibrium price (domestic price), quantity produced domestically, quantity consumed domestically, imports, consumer surplus, producer surplus, government revenue and total surplus. </a:t>
            </a:r>
          </a:p>
          <a:p>
            <a:pPr marL="571500" indent="-457200">
              <a:buClrTx/>
              <a:buAutoNum type="arabicParenBoth"/>
            </a:pPr>
            <a:r>
              <a:rPr lang="en-US" dirty="0">
                <a:latin typeface="Times New Roman"/>
                <a:cs typeface="Times New Roman"/>
              </a:rPr>
              <a:t>What are the gains from free trade in Euros? What is the deadweight loss from the trade restriction?</a:t>
            </a:r>
          </a:p>
          <a:p>
            <a:pPr marL="114300" indent="0">
              <a:buNone/>
            </a:pPr>
            <a:endParaRPr lang="en-US" i="1" dirty="0">
              <a:latin typeface="Times New Roman"/>
              <a:cs typeface="Times New Roman"/>
            </a:endParaRPr>
          </a:p>
          <a:p>
            <a:pPr marL="114300" indent="0">
              <a:buNone/>
            </a:pPr>
            <a:endParaRPr lang="en-US" i="1" dirty="0">
              <a:latin typeface="Times New Roman"/>
              <a:cs typeface="Times New Roman"/>
            </a:endParaRPr>
          </a:p>
        </p:txBody>
      </p:sp>
    </p:spTree>
    <p:extLst>
      <p:ext uri="{BB962C8B-B14F-4D97-AF65-F5344CB8AC3E}">
        <p14:creationId xmlns:p14="http://schemas.microsoft.com/office/powerpoint/2010/main" val="2200877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Derivatives</a:t>
            </a:r>
          </a:p>
        </p:txBody>
      </p:sp>
      <p:sp>
        <p:nvSpPr>
          <p:cNvPr id="3" name="Content Placeholder 2"/>
          <p:cNvSpPr>
            <a:spLocks noGrp="1"/>
          </p:cNvSpPr>
          <p:nvPr>
            <p:ph idx="1"/>
          </p:nvPr>
        </p:nvSpPr>
        <p:spPr>
          <a:xfrm>
            <a:off x="457200" y="1329272"/>
            <a:ext cx="7975600" cy="4800600"/>
          </a:xfrm>
        </p:spPr>
        <p:txBody>
          <a:bodyPr>
            <a:normAutofit/>
          </a:bodyPr>
          <a:lstStyle/>
          <a:p>
            <a:r>
              <a:rPr lang="en-US" b="1" i="1" dirty="0"/>
              <a:t>Forwards</a:t>
            </a:r>
            <a:r>
              <a:rPr lang="en-US" dirty="0"/>
              <a:t>: Two parties make a contract today, but the settlement date for the transaction is in the future. 30 days, 90 days, six months, one year. (typically the Forward rate follows spot rate very closely)</a:t>
            </a:r>
          </a:p>
          <a:p>
            <a:endParaRPr lang="en-US" dirty="0"/>
          </a:p>
          <a:p>
            <a:r>
              <a:rPr lang="en-US" b="1" i="1" dirty="0"/>
              <a:t>Swaps</a:t>
            </a:r>
            <a:r>
              <a:rPr lang="en-US" dirty="0"/>
              <a:t>: Two parties make a transaction today at the spot rate and simultaneously contract a future reverse transaction at a fixed time in the future at forward rate (reduces risk and transactions costs)</a:t>
            </a:r>
          </a:p>
          <a:p>
            <a:pPr marL="114300" indent="0">
              <a:buNone/>
            </a:pPr>
            <a:endParaRPr lang="en-US" dirty="0"/>
          </a:p>
        </p:txBody>
      </p:sp>
    </p:spTree>
    <p:extLst>
      <p:ext uri="{BB962C8B-B14F-4D97-AF65-F5344CB8AC3E}">
        <p14:creationId xmlns:p14="http://schemas.microsoft.com/office/powerpoint/2010/main" val="3785573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Derivatives</a:t>
            </a:r>
          </a:p>
        </p:txBody>
      </p:sp>
      <p:sp>
        <p:nvSpPr>
          <p:cNvPr id="3" name="Content Placeholder 2"/>
          <p:cNvSpPr>
            <a:spLocks noGrp="1"/>
          </p:cNvSpPr>
          <p:nvPr>
            <p:ph idx="1"/>
          </p:nvPr>
        </p:nvSpPr>
        <p:spPr>
          <a:xfrm>
            <a:off x="457200" y="1329272"/>
            <a:ext cx="7975600" cy="4800600"/>
          </a:xfrm>
        </p:spPr>
        <p:txBody>
          <a:bodyPr>
            <a:normAutofit fontScale="92500"/>
          </a:bodyPr>
          <a:lstStyle/>
          <a:p>
            <a:r>
              <a:rPr lang="en-US" b="1" i="1" dirty="0"/>
              <a:t>Forwards</a:t>
            </a:r>
            <a:r>
              <a:rPr lang="en-US" dirty="0"/>
              <a:t>: Two parties make a contract today, but the settlement date for the transaction is in the future. 30 days, 90 days, six months, one year. (typically the Forward rate follows spot rate very closely)</a:t>
            </a:r>
          </a:p>
          <a:p>
            <a:endParaRPr lang="en-US" dirty="0"/>
          </a:p>
          <a:p>
            <a:r>
              <a:rPr lang="en-US" b="1" i="1" dirty="0"/>
              <a:t>Swaps</a:t>
            </a:r>
            <a:r>
              <a:rPr lang="en-US" dirty="0"/>
              <a:t>: Two parties make a transaction today at the spot rate and simultaneously contract a future reverse transaction at a fixed time in the future at forward rate (reduces risk and transactions costs)</a:t>
            </a:r>
          </a:p>
          <a:p>
            <a:endParaRPr lang="en-US" dirty="0"/>
          </a:p>
          <a:p>
            <a:r>
              <a:rPr lang="en-US" b="1" i="1" dirty="0"/>
              <a:t>Futures</a:t>
            </a:r>
            <a:r>
              <a:rPr lang="en-US" dirty="0"/>
              <a:t>: Just like the Forward contract except the contracts are standardized, mature at certain regular dates and can be traded on an organized futures market. So the same parties that made the deal do not necessarily need to be involved at the time of close. </a:t>
            </a:r>
          </a:p>
          <a:p>
            <a:endParaRPr lang="en-US" dirty="0"/>
          </a:p>
          <a:p>
            <a:pPr marL="114300" indent="0">
              <a:buNone/>
            </a:pPr>
            <a:endParaRPr lang="en-US" dirty="0"/>
          </a:p>
        </p:txBody>
      </p:sp>
    </p:spTree>
    <p:extLst>
      <p:ext uri="{BB962C8B-B14F-4D97-AF65-F5344CB8AC3E}">
        <p14:creationId xmlns:p14="http://schemas.microsoft.com/office/powerpoint/2010/main" val="2305564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Derivatives</a:t>
            </a:r>
          </a:p>
        </p:txBody>
      </p:sp>
      <p:sp>
        <p:nvSpPr>
          <p:cNvPr id="3" name="Content Placeholder 2"/>
          <p:cNvSpPr>
            <a:spLocks noGrp="1"/>
          </p:cNvSpPr>
          <p:nvPr>
            <p:ph idx="1"/>
          </p:nvPr>
        </p:nvSpPr>
        <p:spPr>
          <a:xfrm>
            <a:off x="457200" y="1329272"/>
            <a:ext cx="7975600" cy="4800600"/>
          </a:xfrm>
        </p:spPr>
        <p:txBody>
          <a:bodyPr>
            <a:normAutofit fontScale="92500" lnSpcReduction="20000"/>
          </a:bodyPr>
          <a:lstStyle/>
          <a:p>
            <a:r>
              <a:rPr lang="en-US" b="1" i="1" dirty="0"/>
              <a:t>Forwards</a:t>
            </a:r>
            <a:r>
              <a:rPr lang="en-US" dirty="0"/>
              <a:t>: Two parties make a contract today, but the settlement date for the transaction is in the future. 30 days, 90 days, six months, one year. (typically the Forward rate follows spot rate very closely)</a:t>
            </a:r>
          </a:p>
          <a:p>
            <a:endParaRPr lang="en-US" dirty="0"/>
          </a:p>
          <a:p>
            <a:r>
              <a:rPr lang="en-US" b="1" i="1" dirty="0"/>
              <a:t>Swaps</a:t>
            </a:r>
            <a:r>
              <a:rPr lang="en-US" dirty="0"/>
              <a:t>: Two parties make a transaction today at the spot rate and simultaneously contract a future reverse transaction at a fixed time in the future at forward rate (reduces risk and transactions costs)</a:t>
            </a:r>
          </a:p>
          <a:p>
            <a:endParaRPr lang="en-US" dirty="0"/>
          </a:p>
          <a:p>
            <a:r>
              <a:rPr lang="en-US" b="1" i="1" dirty="0"/>
              <a:t>Futures</a:t>
            </a:r>
            <a:r>
              <a:rPr lang="en-US" dirty="0"/>
              <a:t>: Just like the Forward contract except the contracts are standardized, mature at certain regular dates and can be traded on an organized futures market. So the same parties that made the deal do not necessarily need to be involved at the time of close. </a:t>
            </a:r>
          </a:p>
          <a:p>
            <a:endParaRPr lang="en-US" dirty="0"/>
          </a:p>
          <a:p>
            <a:r>
              <a:rPr lang="en-US" b="1" i="1" dirty="0"/>
              <a:t>Options</a:t>
            </a:r>
            <a:r>
              <a:rPr lang="en-US" dirty="0"/>
              <a:t>: The buyer of an option has the right to purchase (a call) or sell ( a put) a currency in exchange for another at a specified rate at a future date. The seller of the option must perform the trade if the buyer wants, however, the buyer has no obligation to trade. </a:t>
            </a:r>
          </a:p>
          <a:p>
            <a:pPr marL="114300" indent="0">
              <a:buNone/>
            </a:pPr>
            <a:endParaRPr lang="en-US" dirty="0"/>
          </a:p>
        </p:txBody>
      </p:sp>
    </p:spTree>
    <p:extLst>
      <p:ext uri="{BB962C8B-B14F-4D97-AF65-F5344CB8AC3E}">
        <p14:creationId xmlns:p14="http://schemas.microsoft.com/office/powerpoint/2010/main" val="2395013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Hedging</a:t>
            </a:r>
          </a:p>
        </p:txBody>
      </p:sp>
      <p:sp>
        <p:nvSpPr>
          <p:cNvPr id="3" name="Content Placeholder 2"/>
          <p:cNvSpPr>
            <a:spLocks noGrp="1"/>
          </p:cNvSpPr>
          <p:nvPr>
            <p:ph idx="1"/>
          </p:nvPr>
        </p:nvSpPr>
        <p:spPr>
          <a:xfrm>
            <a:off x="457199" y="1361144"/>
            <a:ext cx="7907867" cy="5242856"/>
          </a:xfrm>
        </p:spPr>
        <p:txBody>
          <a:bodyPr>
            <a:normAutofit/>
          </a:bodyPr>
          <a:lstStyle/>
          <a:p>
            <a:pPr marL="114300" indent="0">
              <a:buNone/>
            </a:pPr>
            <a:r>
              <a:rPr lang="en-US" dirty="0"/>
              <a:t>You are a US Firm and you expect to receive a payment of 1 million euros from France in 90 days for exported goods. </a:t>
            </a:r>
          </a:p>
          <a:p>
            <a:pPr marL="114300" indent="0">
              <a:buNone/>
            </a:pPr>
            <a:endParaRPr lang="en-US" dirty="0"/>
          </a:p>
          <a:p>
            <a:pPr marL="114300" indent="0">
              <a:buNone/>
            </a:pPr>
            <a:r>
              <a:rPr lang="en-US" dirty="0"/>
              <a:t>The current spot rate is $1.20 per euro. Your firm will incur losses on the deal if the exchange rate drops below $1.10 per euro. </a:t>
            </a:r>
          </a:p>
          <a:p>
            <a:pPr marL="114300" indent="0">
              <a:buNone/>
            </a:pPr>
            <a:endParaRPr lang="en-US" dirty="0"/>
          </a:p>
          <a:p>
            <a:pPr marL="114300" indent="0">
              <a:buNone/>
            </a:pPr>
            <a:r>
              <a:rPr lang="en-US" b="1" i="1" dirty="0"/>
              <a:t>How can the US Firm use an OPTION to avoid some potential losses?</a:t>
            </a:r>
          </a:p>
          <a:p>
            <a:pPr marL="114300" indent="0">
              <a:buNone/>
            </a:pPr>
            <a:endParaRPr lang="en-US" dirty="0">
              <a:sym typeface="Wingdings"/>
            </a:endParaRPr>
          </a:p>
        </p:txBody>
      </p:sp>
    </p:spTree>
    <p:extLst>
      <p:ext uri="{BB962C8B-B14F-4D97-AF65-F5344CB8AC3E}">
        <p14:creationId xmlns:p14="http://schemas.microsoft.com/office/powerpoint/2010/main" val="696202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6-14 at 10.26.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35" y="947271"/>
            <a:ext cx="7493747" cy="4282141"/>
          </a:xfrm>
          <a:prstGeom prst="rect">
            <a:avLst/>
          </a:prstGeom>
        </p:spPr>
      </p:pic>
    </p:spTree>
    <p:extLst>
      <p:ext uri="{BB962C8B-B14F-4D97-AF65-F5344CB8AC3E}">
        <p14:creationId xmlns:p14="http://schemas.microsoft.com/office/powerpoint/2010/main" val="3324565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Countries with highest overall tariffs</a:t>
            </a:r>
          </a:p>
        </p:txBody>
      </p:sp>
      <p:sp>
        <p:nvSpPr>
          <p:cNvPr id="3" name="Content Placeholder 2"/>
          <p:cNvSpPr>
            <a:spLocks noGrp="1"/>
          </p:cNvSpPr>
          <p:nvPr>
            <p:ph idx="1"/>
          </p:nvPr>
        </p:nvSpPr>
        <p:spPr/>
        <p:txBody>
          <a:bodyPr/>
          <a:lstStyle/>
          <a:p>
            <a:pPr marL="571500" indent="-457200">
              <a:buClrTx/>
              <a:buFont typeface="+mj-lt"/>
              <a:buAutoNum type="arabicPeriod"/>
            </a:pPr>
            <a:r>
              <a:rPr lang="en-US" dirty="0"/>
              <a:t>Iran (28%)</a:t>
            </a:r>
          </a:p>
          <a:p>
            <a:pPr marL="571500" indent="-457200">
              <a:buClrTx/>
              <a:buFont typeface="+mj-lt"/>
              <a:buAutoNum type="arabicPeriod"/>
            </a:pPr>
            <a:r>
              <a:rPr lang="en-US" dirty="0"/>
              <a:t>Bhutan (27.7%)</a:t>
            </a:r>
          </a:p>
          <a:p>
            <a:pPr marL="571500" indent="-457200">
              <a:buClrTx/>
              <a:buFont typeface="+mj-lt"/>
              <a:buAutoNum type="arabicPeriod"/>
            </a:pPr>
            <a:r>
              <a:rPr lang="en-US" dirty="0"/>
              <a:t>Sri Lanka (17.6%)</a:t>
            </a:r>
          </a:p>
          <a:p>
            <a:pPr marL="571500" indent="-457200">
              <a:buClrTx/>
              <a:buFont typeface="+mj-lt"/>
              <a:buAutoNum type="arabicPeriod"/>
            </a:pPr>
            <a:r>
              <a:rPr lang="en-US" dirty="0"/>
              <a:t>Nepal (16.8%)</a:t>
            </a:r>
          </a:p>
          <a:p>
            <a:pPr marL="571500" indent="-457200">
              <a:buClrTx/>
              <a:buFont typeface="+mj-lt"/>
              <a:buAutoNum type="arabicPeriod"/>
            </a:pPr>
            <a:r>
              <a:rPr lang="en-US" dirty="0"/>
              <a:t>Pakistan (16.6%)</a:t>
            </a:r>
          </a:p>
          <a:p>
            <a:pPr marL="571500" indent="-457200">
              <a:buClrTx/>
              <a:buFont typeface="+mj-lt"/>
              <a:buAutoNum type="arabicPeriod"/>
            </a:pPr>
            <a:r>
              <a:rPr lang="en-US" dirty="0"/>
              <a:t>Zimbabwe (14.6%)</a:t>
            </a:r>
          </a:p>
          <a:p>
            <a:pPr marL="571500" indent="-457200">
              <a:buClrTx/>
              <a:buFont typeface="+mj-lt"/>
              <a:buAutoNum type="arabicPeriod"/>
            </a:pPr>
            <a:r>
              <a:rPr lang="en-US" dirty="0"/>
              <a:t>Cameroon (14.6%)</a:t>
            </a:r>
          </a:p>
          <a:p>
            <a:pPr marL="571500" indent="-457200">
              <a:buClrTx/>
              <a:buFont typeface="+mj-lt"/>
              <a:buAutoNum type="arabicPeriod"/>
            </a:pPr>
            <a:r>
              <a:rPr lang="en-US" dirty="0"/>
              <a:t>Chad (14.3%)</a:t>
            </a:r>
          </a:p>
          <a:p>
            <a:pPr marL="571500" indent="-457200">
              <a:buClrTx/>
              <a:buFont typeface="+mj-lt"/>
              <a:buAutoNum type="arabicPeriod"/>
            </a:pPr>
            <a:r>
              <a:rPr lang="en-US" dirty="0"/>
              <a:t>Barbados (14.2%)</a:t>
            </a:r>
          </a:p>
          <a:p>
            <a:pPr marL="571500" indent="-457200">
              <a:buClrTx/>
              <a:buFont typeface="+mj-lt"/>
              <a:buAutoNum type="arabicPeriod"/>
            </a:pPr>
            <a:r>
              <a:rPr lang="en-US" dirty="0"/>
              <a:t>Sierra Leone (13.8%)</a:t>
            </a:r>
          </a:p>
        </p:txBody>
      </p:sp>
    </p:spTree>
    <p:extLst>
      <p:ext uri="{BB962C8B-B14F-4D97-AF65-F5344CB8AC3E}">
        <p14:creationId xmlns:p14="http://schemas.microsoft.com/office/powerpoint/2010/main" val="1367981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Some examples of trade agreements over time</a:t>
            </a:r>
          </a:p>
        </p:txBody>
      </p:sp>
      <p:sp>
        <p:nvSpPr>
          <p:cNvPr id="3" name="Content Placeholder 2"/>
          <p:cNvSpPr>
            <a:spLocks noGrp="1"/>
          </p:cNvSpPr>
          <p:nvPr>
            <p:ph idx="1"/>
          </p:nvPr>
        </p:nvSpPr>
        <p:spPr>
          <a:xfrm>
            <a:off x="457200" y="1417638"/>
            <a:ext cx="7620000" cy="4800600"/>
          </a:xfrm>
        </p:spPr>
        <p:txBody>
          <a:bodyPr>
            <a:normAutofit fontScale="92500"/>
          </a:bodyPr>
          <a:lstStyle/>
          <a:p>
            <a:r>
              <a:rPr lang="en-US" dirty="0"/>
              <a:t>After the Great Depression of the early 1930s countries imposed high tariffs, import quotas and foreign-exchange controls. </a:t>
            </a:r>
          </a:p>
          <a:p>
            <a:endParaRPr lang="en-US" dirty="0"/>
          </a:p>
          <a:p>
            <a:r>
              <a:rPr lang="en-US" dirty="0"/>
              <a:t>After World War II the </a:t>
            </a:r>
            <a:r>
              <a:rPr lang="en-US" b="1" i="1" dirty="0"/>
              <a:t>General Agreement on Tariffs and Trade </a:t>
            </a:r>
            <a:r>
              <a:rPr lang="en-US" dirty="0"/>
              <a:t>(GATT) was negotiated </a:t>
            </a:r>
            <a:r>
              <a:rPr lang="en-US" dirty="0">
                <a:sym typeface="Wingdings"/>
              </a:rPr>
              <a:t> now enforced by the </a:t>
            </a:r>
            <a:r>
              <a:rPr lang="en-US" b="1" i="1" dirty="0">
                <a:sym typeface="Wingdings"/>
              </a:rPr>
              <a:t>World Trade Organization </a:t>
            </a:r>
            <a:r>
              <a:rPr lang="en-US" dirty="0">
                <a:sym typeface="Wingdings"/>
              </a:rPr>
              <a:t>(WTO). </a:t>
            </a:r>
          </a:p>
          <a:p>
            <a:pPr marL="114300" indent="0">
              <a:buNone/>
            </a:pPr>
            <a:endParaRPr lang="en-US" dirty="0">
              <a:sym typeface="Wingdings"/>
            </a:endParaRPr>
          </a:p>
          <a:p>
            <a:r>
              <a:rPr lang="en-US" dirty="0">
                <a:sym typeface="Wingdings"/>
              </a:rPr>
              <a:t>“</a:t>
            </a:r>
            <a:r>
              <a:rPr lang="en-US" i="1" dirty="0">
                <a:sym typeface="Wingdings"/>
              </a:rPr>
              <a:t>the substantial reduction of tariffs and other trade barriers and the elimination of preferences on a reciprocal and mutually advantageous basis</a:t>
            </a:r>
            <a:r>
              <a:rPr lang="en-US" dirty="0">
                <a:sym typeface="Wingdings"/>
              </a:rPr>
              <a:t>” – purpose of GATT (1947)</a:t>
            </a:r>
          </a:p>
          <a:p>
            <a:endParaRPr lang="en-US" dirty="0">
              <a:sym typeface="Wingdings"/>
            </a:endParaRPr>
          </a:p>
          <a:p>
            <a:r>
              <a:rPr lang="en-US" dirty="0">
                <a:sym typeface="Wingdings"/>
              </a:rPr>
              <a:t>WTO established in 1995 and 153 countries have joined. The functions of the WTO are to administer trade agreements, provide a forum for negotiations and handle disputes. </a:t>
            </a:r>
          </a:p>
          <a:p>
            <a:endParaRPr lang="en-US" dirty="0">
              <a:sym typeface="Wingdings"/>
            </a:endParaRPr>
          </a:p>
          <a:p>
            <a:endParaRPr lang="en-US" dirty="0"/>
          </a:p>
        </p:txBody>
      </p:sp>
    </p:spTree>
    <p:extLst>
      <p:ext uri="{BB962C8B-B14F-4D97-AF65-F5344CB8AC3E}">
        <p14:creationId xmlns:p14="http://schemas.microsoft.com/office/powerpoint/2010/main" val="4187882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Trade agreements over time (some examples)</a:t>
            </a:r>
          </a:p>
        </p:txBody>
      </p:sp>
      <p:sp>
        <p:nvSpPr>
          <p:cNvPr id="3" name="Content Placeholder 2"/>
          <p:cNvSpPr>
            <a:spLocks noGrp="1"/>
          </p:cNvSpPr>
          <p:nvPr>
            <p:ph idx="1"/>
          </p:nvPr>
        </p:nvSpPr>
        <p:spPr>
          <a:xfrm>
            <a:off x="457200" y="1417638"/>
            <a:ext cx="7620000" cy="4800600"/>
          </a:xfrm>
        </p:spPr>
        <p:txBody>
          <a:bodyPr>
            <a:normAutofit/>
          </a:bodyPr>
          <a:lstStyle/>
          <a:p>
            <a:r>
              <a:rPr lang="en-US" dirty="0">
                <a:sym typeface="Wingdings"/>
              </a:rPr>
              <a:t>European Economic Community (1957, Treaty of Rome)  European Community  </a:t>
            </a:r>
            <a:r>
              <a:rPr lang="en-US" b="1" dirty="0">
                <a:sym typeface="Wingdings"/>
              </a:rPr>
              <a:t>European Union </a:t>
            </a:r>
          </a:p>
          <a:p>
            <a:pPr marL="114300" indent="0">
              <a:buNone/>
            </a:pPr>
            <a:r>
              <a:rPr lang="en-US" dirty="0">
                <a:sym typeface="Wingdings"/>
              </a:rPr>
              <a:t>    </a:t>
            </a:r>
          </a:p>
          <a:p>
            <a:r>
              <a:rPr lang="en-US" b="1" dirty="0">
                <a:sym typeface="Wingdings"/>
              </a:rPr>
              <a:t>NAFTA</a:t>
            </a:r>
            <a:r>
              <a:rPr lang="en-US" dirty="0">
                <a:sym typeface="Wingdings"/>
              </a:rPr>
              <a:t> – North American Free Trade Agreement (1993)</a:t>
            </a:r>
          </a:p>
          <a:p>
            <a:endParaRPr lang="en-US" dirty="0">
              <a:sym typeface="Wingdings"/>
            </a:endParaRPr>
          </a:p>
          <a:p>
            <a:r>
              <a:rPr lang="en-US" b="1" dirty="0">
                <a:sym typeface="Wingdings"/>
              </a:rPr>
              <a:t>CAFTA </a:t>
            </a:r>
            <a:r>
              <a:rPr lang="en-US" dirty="0">
                <a:sym typeface="Wingdings"/>
              </a:rPr>
              <a:t>– Central America Free Trade Agreement (2004)</a:t>
            </a:r>
          </a:p>
          <a:p>
            <a:endParaRPr lang="en-US" dirty="0">
              <a:sym typeface="Wingdings"/>
            </a:endParaRPr>
          </a:p>
          <a:p>
            <a:endParaRPr lang="en-US" dirty="0">
              <a:sym typeface="Wingdings"/>
            </a:endParaRPr>
          </a:p>
          <a:p>
            <a:endParaRPr lang="en-US" dirty="0">
              <a:sym typeface="Wingdings"/>
            </a:endParaRPr>
          </a:p>
          <a:p>
            <a:endParaRPr lang="en-US" dirty="0">
              <a:sym typeface="Wingdings"/>
            </a:endParaRPr>
          </a:p>
          <a:p>
            <a:endParaRPr lang="en-US" dirty="0"/>
          </a:p>
        </p:txBody>
      </p:sp>
    </p:spTree>
    <p:extLst>
      <p:ext uri="{BB962C8B-B14F-4D97-AF65-F5344CB8AC3E}">
        <p14:creationId xmlns:p14="http://schemas.microsoft.com/office/powerpoint/2010/main" val="949472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90602" y="383743"/>
            <a:ext cx="7966104" cy="1143000"/>
          </a:xfrm>
          <a:noFill/>
        </p:spPr>
        <p:txBody>
          <a:bodyPr/>
          <a:lstStyle/>
          <a:p>
            <a:r>
              <a:rPr lang="en-US" sz="3200" dirty="0">
                <a:latin typeface="Arial" charset="0"/>
              </a:rPr>
              <a:t>Accounting for Trade: Balance of Payments</a:t>
            </a:r>
          </a:p>
        </p:txBody>
      </p:sp>
      <p:sp>
        <p:nvSpPr>
          <p:cNvPr id="95235" name="Rectangle 3"/>
          <p:cNvSpPr>
            <a:spLocks noGrp="1" noChangeArrowheads="1"/>
          </p:cNvSpPr>
          <p:nvPr>
            <p:ph type="body" idx="1"/>
          </p:nvPr>
        </p:nvSpPr>
        <p:spPr>
          <a:xfrm>
            <a:off x="551120" y="2098992"/>
            <a:ext cx="7772400" cy="4343400"/>
          </a:xfrm>
          <a:noFill/>
        </p:spPr>
        <p:txBody>
          <a:bodyPr/>
          <a:lstStyle/>
          <a:p>
            <a:r>
              <a:rPr lang="en-US" dirty="0">
                <a:latin typeface="Arial" charset="0"/>
              </a:rPr>
              <a:t>The </a:t>
            </a:r>
            <a:r>
              <a:rPr lang="en-US" b="1" i="1" dirty="0">
                <a:latin typeface="Arial" charset="0"/>
              </a:rPr>
              <a:t>balance of payments </a:t>
            </a:r>
            <a:r>
              <a:rPr lang="en-US" dirty="0">
                <a:latin typeface="Arial" charset="0"/>
              </a:rPr>
              <a:t>is a measurement of all transactions between domestic and foreign residents over a specified period of time.</a:t>
            </a:r>
          </a:p>
          <a:p>
            <a:endParaRPr lang="en-US" dirty="0">
              <a:latin typeface="Arial" charset="0"/>
            </a:endParaRPr>
          </a:p>
          <a:p>
            <a:pPr marL="114300" indent="0">
              <a:buNone/>
            </a:pPr>
            <a:endParaRPr lang="en-US" dirty="0">
              <a:latin typeface="Arial" charset="0"/>
            </a:endParaRPr>
          </a:p>
          <a:p>
            <a:pPr>
              <a:spcBef>
                <a:spcPts val="500"/>
              </a:spcBef>
              <a:spcAft>
                <a:spcPts val="500"/>
              </a:spcAft>
            </a:pPr>
            <a:r>
              <a:rPr lang="en-US" dirty="0">
                <a:latin typeface="Arial" charset="0"/>
              </a:rPr>
              <a:t>The transactions are presented in three groups – a </a:t>
            </a:r>
            <a:r>
              <a:rPr lang="en-US" b="1" i="1" dirty="0">
                <a:solidFill>
                  <a:srgbClr val="000000"/>
                </a:solidFill>
                <a:latin typeface="Arial" charset="0"/>
              </a:rPr>
              <a:t>current account</a:t>
            </a:r>
            <a:r>
              <a:rPr lang="en-US" dirty="0">
                <a:latin typeface="Arial" charset="0"/>
              </a:rPr>
              <a:t>, a </a:t>
            </a:r>
            <a:r>
              <a:rPr lang="en-US" b="1" i="1" dirty="0">
                <a:solidFill>
                  <a:srgbClr val="000000"/>
                </a:solidFill>
                <a:latin typeface="Arial" charset="0"/>
              </a:rPr>
              <a:t>financial account</a:t>
            </a:r>
            <a:r>
              <a:rPr lang="en-US" dirty="0">
                <a:solidFill>
                  <a:srgbClr val="000000"/>
                </a:solidFill>
                <a:latin typeface="Arial" charset="0"/>
              </a:rPr>
              <a:t> and a</a:t>
            </a:r>
            <a:r>
              <a:rPr lang="en-US" b="1" i="1" dirty="0">
                <a:solidFill>
                  <a:srgbClr val="000000"/>
                </a:solidFill>
                <a:latin typeface="Arial" charset="0"/>
              </a:rPr>
              <a:t> capital account</a:t>
            </a:r>
            <a:r>
              <a:rPr lang="en-US" dirty="0">
                <a:solidFill>
                  <a:srgbClr val="000000"/>
                </a:solidFill>
                <a:latin typeface="Arial" charset="0"/>
              </a:rPr>
              <a:t>. </a:t>
            </a:r>
          </a:p>
        </p:txBody>
      </p:sp>
    </p:spTree>
    <p:extLst>
      <p:ext uri="{BB962C8B-B14F-4D97-AF65-F5344CB8AC3E}">
        <p14:creationId xmlns:p14="http://schemas.microsoft.com/office/powerpoint/2010/main" val="1240615202"/>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11">
      <a:dk1>
        <a:sysClr val="windowText" lastClr="000000"/>
      </a:dk1>
      <a:lt1>
        <a:srgbClr val="000000"/>
      </a:lt1>
      <a:dk2>
        <a:srgbClr val="000000"/>
      </a:dk2>
      <a:lt2>
        <a:srgbClr val="000000"/>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4647</TotalTime>
  <Words>2038</Words>
  <Application>Microsoft Macintosh PowerPoint</Application>
  <PresentationFormat>On-screen Show (4:3)</PresentationFormat>
  <Paragraphs>246</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Adobe Caslon Pro</vt:lpstr>
      <vt:lpstr>Arial</vt:lpstr>
      <vt:lpstr>Calibri</vt:lpstr>
      <vt:lpstr>Cambria</vt:lpstr>
      <vt:lpstr>Lucida Grande</vt:lpstr>
      <vt:lpstr>Times New Roman</vt:lpstr>
      <vt:lpstr>Wingdings</vt:lpstr>
      <vt:lpstr>Adjacency</vt:lpstr>
      <vt:lpstr>International Monetary Systems</vt:lpstr>
      <vt:lpstr>Contact Information and website</vt:lpstr>
      <vt:lpstr>Group Work: Trade and trade restrictions</vt:lpstr>
      <vt:lpstr>PowerPoint Presentation</vt:lpstr>
      <vt:lpstr>PowerPoint Presentation</vt:lpstr>
      <vt:lpstr>Countries with highest overall tariffs</vt:lpstr>
      <vt:lpstr>Some examples of trade agreements over time</vt:lpstr>
      <vt:lpstr>Trade agreements over time (some examples)</vt:lpstr>
      <vt:lpstr>Accounting for Trade: Balance of Payments</vt:lpstr>
      <vt:lpstr>Current Account (CA)</vt:lpstr>
      <vt:lpstr>PowerPoint Presentation</vt:lpstr>
      <vt:lpstr>Current Account Examples (French perspective)</vt:lpstr>
      <vt:lpstr>PowerPoint Presentation</vt:lpstr>
      <vt:lpstr>France – Imports (2016)</vt:lpstr>
      <vt:lpstr>France – Imports (2016) – by country</vt:lpstr>
      <vt:lpstr>France – Exports (2016)</vt:lpstr>
      <vt:lpstr>France – Exports (2016)</vt:lpstr>
      <vt:lpstr>PowerPoint Presentation</vt:lpstr>
      <vt:lpstr>US – Imports (2016)</vt:lpstr>
      <vt:lpstr>US –Exports (2016)</vt:lpstr>
      <vt:lpstr>Financial Account </vt:lpstr>
      <vt:lpstr>FDI Balance – France (most recent 5 years)</vt:lpstr>
      <vt:lpstr>Capital Account</vt:lpstr>
      <vt:lpstr>Facilitating trade between countries: Currencies and exchange rates</vt:lpstr>
      <vt:lpstr>Basics of exchange</vt:lpstr>
      <vt:lpstr>Basics of exchange</vt:lpstr>
      <vt:lpstr>Some intuition</vt:lpstr>
      <vt:lpstr>Calculating percentage changes</vt:lpstr>
      <vt:lpstr>Calculating percentage changes</vt:lpstr>
      <vt:lpstr>Euros needed to buy 1 U.S. dollar = E€/$</vt:lpstr>
      <vt:lpstr>Group Work: Questions on the graph</vt:lpstr>
      <vt:lpstr>PowerPoint Presentation</vt:lpstr>
      <vt:lpstr>Group work: Shopping around</vt:lpstr>
      <vt:lpstr>Euros needed to buy 1 British pound = E€/£</vt:lpstr>
      <vt:lpstr>Market for foreign exchange (Forex or FX)</vt:lpstr>
      <vt:lpstr>PowerPoint Presentation</vt:lpstr>
      <vt:lpstr>PowerPoint Presentation</vt:lpstr>
      <vt:lpstr>Government involvement in Forex</vt:lpstr>
      <vt:lpstr>Derivatives</vt:lpstr>
      <vt:lpstr>Derivatives</vt:lpstr>
      <vt:lpstr>Derivatives</vt:lpstr>
      <vt:lpstr>Derivatives</vt:lpstr>
      <vt:lpstr>Example: Hedging</vt:lpstr>
    </vt:vector>
  </TitlesOfParts>
  <Company>Appalachian State University</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Microeconomics</dc:title>
  <dc:creator>McEvoy, David M.</dc:creator>
  <cp:lastModifiedBy>Microsoft Office User</cp:lastModifiedBy>
  <cp:revision>168</cp:revision>
  <cp:lastPrinted>2015-08-27T01:25:14Z</cp:lastPrinted>
  <dcterms:created xsi:type="dcterms:W3CDTF">2013-08-13T14:54:49Z</dcterms:created>
  <dcterms:modified xsi:type="dcterms:W3CDTF">2018-06-13T15:02:08Z</dcterms:modified>
</cp:coreProperties>
</file>