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76" r:id="rId4"/>
    <p:sldId id="280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A6EB9-91A7-44CE-9FB7-ED6918823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520C5F-C414-49C8-80EE-5D82F93B5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FDE10-2784-413F-A192-7E37DB1D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20F9-D921-40CE-A579-72B95DF3E76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9D156-F241-4A68-B7A8-C77F1A902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18996-56F8-4A8C-A04E-5C0F4820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D5F1-38B2-482E-B95D-18564A5D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9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8C7A-20EF-4886-AE42-DB835BF79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F7E1A-E8A4-4B22-8EF3-9130826E3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3A2C9-22A4-4F31-BAD2-24BCF5E6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20F9-D921-40CE-A579-72B95DF3E76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D4294-8219-4181-AA2F-50AB8793B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D7F98-70B0-4902-B1CB-06EB7EC73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D5F1-38B2-482E-B95D-18564A5D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9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50BFB-D793-4F5D-BA61-448A6484C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17B4F-493A-4D6C-A8B5-762EE3B4D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C416D-E6B3-4C6D-A8D2-D926AA6C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20F9-D921-40CE-A579-72B95DF3E76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990D5-3918-451A-AC3F-EBF9E83D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FAB1B-7D9F-41AC-A0E7-8E6C5F96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D5F1-38B2-482E-B95D-18564A5D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2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D264F-C326-497B-A32F-15F218C4B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0F848-12CF-4CAD-9389-16A952554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9807B-9C0A-4992-866A-9B3A5501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20F9-D921-40CE-A579-72B95DF3E76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70345-DA7D-4789-A156-651E66DC8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31746-9F82-4341-BC47-7A0B8E30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D5F1-38B2-482E-B95D-18564A5D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47245-E038-4AF9-80A8-6B6A9051B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D1819-906E-42BC-859E-65DF048D9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7FA27-FEB0-41E5-83DF-5034FBCD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20F9-D921-40CE-A579-72B95DF3E76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A0F20-F557-45EF-9111-21909942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D1F3D-12D5-4981-B048-C2EA07DA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D5F1-38B2-482E-B95D-18564A5D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22138-70A6-49EE-B1DA-5AE1A174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99B02-13D8-406A-B108-B8B3B498C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08533-42E2-48EF-9143-ED5A0087E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54C1B-89D7-46AF-80F8-C61F160BA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20F9-D921-40CE-A579-72B95DF3E76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1CDB4-C650-46ED-9C48-7232DAE0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76978-5904-498A-8981-1804D4F3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D5F1-38B2-482E-B95D-18564A5D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4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26B5-70F8-430D-AEA2-9AB9065B9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CB017-C6DD-4321-9892-D7578C8F2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224D0-6C32-4B1A-A671-CA86C0A6C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34F5DE-B326-47C9-A9D6-F3CCA01B9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7A903-290E-46C4-90B5-290811D05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7EE41B-2639-4235-8E23-C7A744EA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20F9-D921-40CE-A579-72B95DF3E76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0FB602-E239-4AC3-9709-804B0952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409CC5-29D6-4786-B886-4B2AAD21B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D5F1-38B2-482E-B95D-18564A5D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7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E273-493D-4F3B-BCB5-BDAA9109E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EE1AD1-7384-4B39-B12E-B1B65A03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20F9-D921-40CE-A579-72B95DF3E76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87E1A-7836-410D-AFF2-9C5A7958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E90BB-76FA-4F22-BCCB-5521D555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D5F1-38B2-482E-B95D-18564A5D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0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354D4D-3E41-4E52-86BC-5DF644AC1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20F9-D921-40CE-A579-72B95DF3E76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80BB4A-B2F8-449A-8B4A-68FF669A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F81A0-F254-4DB7-BF0D-C24FB1AE7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D5F1-38B2-482E-B95D-18564A5D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1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4640-6240-4E59-A17E-212D8DC7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D9355-C4C7-4620-B976-95C24B3D1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3B0C-E574-4C52-B93A-BD2F77074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85816-01F2-4ED7-B2C3-C7E70900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20F9-D921-40CE-A579-72B95DF3E76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9B1B1-9C1D-4E45-A678-EC32F6C61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2EACA-E985-4DD6-9FAC-DE7D0B76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D5F1-38B2-482E-B95D-18564A5D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8F2D4-C42F-4F40-A492-18A93C64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A18DE3-F296-4DB7-9B85-FCD94E93B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F90C1-9C10-4006-8972-47A92836D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863D2-1747-4E9F-810D-57E64F22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20F9-D921-40CE-A579-72B95DF3E76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1CC39-5F29-455D-AA0D-56837FE99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C6B66-CB4E-419A-9AF1-BA6A9A6D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D5F1-38B2-482E-B95D-18564A5D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2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AD8FE9-6B4B-4685-9BA1-E1C315F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FDA7C-60A3-492F-9287-D9875A500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216E3-CB5A-4EFA-ADBC-EAF8C9358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920F9-D921-40CE-A579-72B95DF3E76D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1826C-808F-4B4D-8570-674814F25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B3672-A80A-44F2-B596-24CC06312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D5F1-38B2-482E-B95D-18564A5D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7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8CCD40-E944-4B50-9071-6B425B15F050}"/>
              </a:ext>
            </a:extLst>
          </p:cNvPr>
          <p:cNvSpPr txBox="1"/>
          <p:nvPr/>
        </p:nvSpPr>
        <p:spPr>
          <a:xfrm>
            <a:off x="1597446" y="793214"/>
            <a:ext cx="912196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Paul </a:t>
            </a:r>
            <a:r>
              <a:rPr lang="en-US" sz="4000" dirty="0" err="1"/>
              <a:t>Meehl</a:t>
            </a:r>
            <a:r>
              <a:rPr lang="en-US" sz="4000" dirty="0"/>
              <a:t> &amp; Trans-</a:t>
            </a:r>
            <a:r>
              <a:rPr lang="en-US" sz="4000" dirty="0" err="1"/>
              <a:t>situationality</a:t>
            </a:r>
            <a:endParaRPr lang="en-US" sz="4000" dirty="0"/>
          </a:p>
          <a:p>
            <a:pPr algn="ctr"/>
            <a:endParaRPr lang="en-US" sz="32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Hull had an independent predictor of Rewards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Primary Needs produce Drives </a:t>
            </a:r>
            <a:r>
              <a:rPr lang="en-US" sz="2400" dirty="0">
                <a:sym typeface="Wingdings" panose="05000000000000000000" pitchFamily="2" charset="2"/>
              </a:rPr>
              <a:t> Reward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sym typeface="Wingdings" panose="05000000000000000000" pitchFamily="2" charset="2"/>
              </a:rPr>
              <a:t>But Harlow showed that approach did </a:t>
            </a:r>
            <a:r>
              <a:rPr lang="en-US" sz="2400" u="sng" dirty="0">
                <a:sym typeface="Wingdings" panose="05000000000000000000" pitchFamily="2" charset="2"/>
              </a:rPr>
              <a:t>NOT</a:t>
            </a:r>
            <a:r>
              <a:rPr lang="en-US" sz="2400" dirty="0">
                <a:sym typeface="Wingdings" panose="05000000000000000000" pitchFamily="2" charset="2"/>
              </a:rPr>
              <a:t> work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400" dirty="0">
              <a:solidFill>
                <a:schemeClr val="bg2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>
                <a:sym typeface="Wingdings" panose="05000000000000000000" pitchFamily="2" charset="2"/>
              </a:rPr>
              <a:t>The Law of Effect has become “Circular”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sym typeface="Wingdings" panose="05000000000000000000" pitchFamily="2" charset="2"/>
              </a:rPr>
              <a:t>If you get an effect then it is a reward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sym typeface="Wingdings" panose="05000000000000000000" pitchFamily="2" charset="2"/>
              </a:rPr>
              <a:t>If you don’t get an effect then it is NOT a reward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sym typeface="Wingdings" panose="05000000000000000000" pitchFamily="2" charset="2"/>
              </a:rPr>
              <a:t>There is no </a:t>
            </a:r>
            <a:r>
              <a:rPr lang="en-US" sz="2400" u="sng" dirty="0">
                <a:sym typeface="Wingdings" panose="05000000000000000000" pitchFamily="2" charset="2"/>
              </a:rPr>
              <a:t>independent</a:t>
            </a:r>
            <a:r>
              <a:rPr lang="en-US" sz="2400" dirty="0">
                <a:sym typeface="Wingdings" panose="05000000000000000000" pitchFamily="2" charset="2"/>
              </a:rPr>
              <a:t> predictor of an event being a reward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3200" dirty="0">
              <a:solidFill>
                <a:schemeClr val="bg2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sym typeface="Wingdings" panose="05000000000000000000" pitchFamily="2" charset="2"/>
              </a:rPr>
              <a:t>We need an independent predictor </a:t>
            </a:r>
            <a:endParaRPr lang="en-US" sz="2800" dirty="0">
              <a:sym typeface="Wingdings" panose="05000000000000000000" pitchFamily="2" charset="2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35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828BA3-9B39-4164-A388-8BBB1B830C57}"/>
              </a:ext>
            </a:extLst>
          </p:cNvPr>
          <p:cNvSpPr txBox="1"/>
          <p:nvPr/>
        </p:nvSpPr>
        <p:spPr>
          <a:xfrm>
            <a:off x="1564391" y="876883"/>
            <a:ext cx="9287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 smart Martian visits Earth and finds a T-maze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1C323AEE-1EA8-47EF-BF06-C97DF93ADB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673" y="1886987"/>
            <a:ext cx="6896305" cy="457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C4DBBF-D880-4D53-BF90-85B0503F9672}"/>
              </a:ext>
            </a:extLst>
          </p:cNvPr>
          <p:cNvSpPr txBox="1"/>
          <p:nvPr/>
        </p:nvSpPr>
        <p:spPr>
          <a:xfrm>
            <a:off x="1123720" y="451688"/>
            <a:ext cx="1027873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Trans-situational Law of Effect</a:t>
            </a:r>
          </a:p>
          <a:p>
            <a:pPr algn="ctr"/>
            <a:endParaRPr lang="en-US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Two Types of Responses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Controlled by the Law of Effect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u="sng" dirty="0"/>
              <a:t>NOT</a:t>
            </a:r>
            <a:r>
              <a:rPr lang="en-US" sz="2400" dirty="0"/>
              <a:t> controlled by the Law of Effect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400" dirty="0">
              <a:solidFill>
                <a:schemeClr val="bg2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Two Types of Consequences (the event that follows the response)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Events that will work as Reward/Reinforcer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Events that will </a:t>
            </a:r>
            <a:r>
              <a:rPr lang="en-US" sz="2400" u="sng" dirty="0"/>
              <a:t>NOT</a:t>
            </a:r>
            <a:r>
              <a:rPr lang="en-US" sz="2400" dirty="0"/>
              <a:t> work as Reward/Reinforce</a:t>
            </a:r>
            <a:r>
              <a:rPr lang="en-US" sz="2800" dirty="0"/>
              <a:t>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bg2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Principle of Trans-</a:t>
            </a:r>
            <a:r>
              <a:rPr lang="en-US" sz="2800" dirty="0" err="1"/>
              <a:t>situationality</a:t>
            </a:r>
            <a:r>
              <a:rPr lang="en-US" sz="2800" dirty="0"/>
              <a:t>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Law of Effect works but must know…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400" dirty="0"/>
              <a:t>Type of Response – controlled by Law of Effect?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400" dirty="0"/>
              <a:t>Type of Consequence – is it a Reward?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You can then predict which rewards work with which responses</a:t>
            </a:r>
          </a:p>
        </p:txBody>
      </p:sp>
    </p:spTree>
    <p:extLst>
      <p:ext uri="{BB962C8B-B14F-4D97-AF65-F5344CB8AC3E}">
        <p14:creationId xmlns:p14="http://schemas.microsoft.com/office/powerpoint/2010/main" val="236872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12612B-2B04-49FC-A4E3-C25B1591A43A}"/>
              </a:ext>
            </a:extLst>
          </p:cNvPr>
          <p:cNvSpPr txBox="1"/>
          <p:nvPr/>
        </p:nvSpPr>
        <p:spPr>
          <a:xfrm>
            <a:off x="1487277" y="815248"/>
            <a:ext cx="947450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/>
              <a:t>Idealized</a:t>
            </a:r>
            <a:r>
              <a:rPr lang="en-US" sz="3200" dirty="0"/>
              <a:t> application of Trans-Situational approach</a:t>
            </a:r>
          </a:p>
          <a:p>
            <a:pPr algn="ctr"/>
            <a:endParaRPr lang="en-US" sz="3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The Goal is to use a Reward to change a specific Behavior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bg2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Question 1:  Has this behavior been changed in the past by a reward in other situations?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bg2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Question 2:  Is there a verified reward available to be used in this situation?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bg2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The approach generates lists of responses and rewards that can be used trans-situationally. 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6599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7EBE4D-40B2-4DB4-B884-4BE2A4696A6C}"/>
              </a:ext>
            </a:extLst>
          </p:cNvPr>
          <p:cNvSpPr txBox="1"/>
          <p:nvPr/>
        </p:nvSpPr>
        <p:spPr>
          <a:xfrm>
            <a:off x="1106311" y="857956"/>
            <a:ext cx="1014871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Meehl’s</a:t>
            </a:r>
            <a:r>
              <a:rPr lang="en-US" sz="3200" dirty="0"/>
              <a:t> Basic Conclusions</a:t>
            </a:r>
          </a:p>
          <a:p>
            <a:pPr algn="ctr"/>
            <a:endParaRPr lang="en-US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Law of Effect works.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There exist certain events that have a “special property” that controls whether a behavior will be repeated.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That “special property” is unidentified at the moment.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But once we identify an event as having that special property then we can predict the effect of that event in other situations. </a:t>
            </a:r>
          </a:p>
        </p:txBody>
      </p:sp>
    </p:spTree>
    <p:extLst>
      <p:ext uri="{BB962C8B-B14F-4D97-AF65-F5344CB8AC3E}">
        <p14:creationId xmlns:p14="http://schemas.microsoft.com/office/powerpoint/2010/main" val="1593038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299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Steele, Kenneth M.</dc:creator>
  <cp:lastModifiedBy>Steele, Kenneth M.</cp:lastModifiedBy>
  <cp:revision>38</cp:revision>
  <dcterms:created xsi:type="dcterms:W3CDTF">2022-03-23T20:07:22Z</dcterms:created>
  <dcterms:modified xsi:type="dcterms:W3CDTF">2023-11-03T18:46:42Z</dcterms:modified>
</cp:coreProperties>
</file>